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92" r:id="rId1"/>
  </p:sldMasterIdLst>
  <p:notesMasterIdLst>
    <p:notesMasterId r:id="rId20"/>
  </p:notesMasterIdLst>
  <p:sldIdLst>
    <p:sldId id="260" r:id="rId2"/>
    <p:sldId id="282" r:id="rId3"/>
    <p:sldId id="299" r:id="rId4"/>
    <p:sldId id="268" r:id="rId5"/>
    <p:sldId id="275" r:id="rId6"/>
    <p:sldId id="284" r:id="rId7"/>
    <p:sldId id="270" r:id="rId8"/>
    <p:sldId id="296" r:id="rId9"/>
    <p:sldId id="297" r:id="rId10"/>
    <p:sldId id="285" r:id="rId11"/>
    <p:sldId id="302" r:id="rId12"/>
    <p:sldId id="287" r:id="rId13"/>
    <p:sldId id="300" r:id="rId14"/>
    <p:sldId id="298" r:id="rId15"/>
    <p:sldId id="301" r:id="rId16"/>
    <p:sldId id="290" r:id="rId17"/>
    <p:sldId id="273" r:id="rId18"/>
    <p:sldId id="286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D4753"/>
    <a:srgbClr val="C01021"/>
    <a:srgbClr val="F993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206" autoAdjust="0"/>
    <p:restoredTop sz="94434" autoAdjust="0"/>
  </p:normalViewPr>
  <p:slideViewPr>
    <p:cSldViewPr snapToGrid="0">
      <p:cViewPr varScale="1">
        <p:scale>
          <a:sx n="71" d="100"/>
          <a:sy n="71" d="100"/>
        </p:scale>
        <p:origin x="52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0"/>
      <c:rotY val="0"/>
      <c:depthPercent val="60"/>
      <c:rAngAx val="0"/>
      <c:perspective val="100"/>
    </c:view3D>
    <c:floor>
      <c:thickness val="0"/>
      <c:spPr>
        <a:solidFill>
          <a:schemeClr val="lt1">
            <a:lumMod val="95000"/>
          </a:schemeClr>
        </a:solidFill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Sheet1!$D$1</c:f>
              <c:strCache>
                <c:ptCount val="1"/>
                <c:pt idx="0">
                  <c:v>Monthly Revenue</c:v>
                </c:pt>
              </c:strCache>
            </c:strRef>
          </c:tx>
          <c:spPr>
            <a:solidFill>
              <a:schemeClr val="accent5">
                <a:alpha val="85000"/>
              </a:schemeClr>
            </a:solidFill>
            <a:ln w="9525" cap="flat" cmpd="sng" algn="ctr">
              <a:solidFill>
                <a:schemeClr val="accent5">
                  <a:lumMod val="75000"/>
                </a:schemeClr>
              </a:solidFill>
              <a:round/>
            </a:ln>
            <a:effectLst/>
            <a:sp3d contourW="9525">
              <a:contourClr>
                <a:schemeClr val="accent5">
                  <a:lumMod val="75000"/>
                </a:schemeClr>
              </a:contourClr>
            </a:sp3d>
          </c:spPr>
          <c:invertIfNegative val="0"/>
          <c:cat>
            <c:strRef>
              <c:f>Sheet1!$A$2:$A$4</c:f>
              <c:strCache>
                <c:ptCount val="3"/>
                <c:pt idx="0">
                  <c:v>Year 1</c:v>
                </c:pt>
                <c:pt idx="1">
                  <c:v>Year 2</c:v>
                </c:pt>
                <c:pt idx="2">
                  <c:v>Year 3</c:v>
                </c:pt>
              </c:strCache>
            </c:strRef>
          </c:cat>
          <c:val>
            <c:numRef>
              <c:f>Sheet1!$D$2:$D$4</c:f>
              <c:numCache>
                <c:formatCode>[&gt;=10000000]"₹ "##\,##\,##\,##0;[&gt;=100000]"₹ "\ ##\,##\,##0;"₹ "##,##0</c:formatCode>
                <c:ptCount val="3"/>
                <c:pt idx="0">
                  <c:v>171540000</c:v>
                </c:pt>
                <c:pt idx="1">
                  <c:v>345480000</c:v>
                </c:pt>
                <c:pt idx="2">
                  <c:v>512220000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65"/>
        <c:shape val="box"/>
        <c:axId val="-343421216"/>
        <c:axId val="-343420672"/>
        <c:axId val="0"/>
      </c:bar3DChart>
      <c:catAx>
        <c:axId val="-3434212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343420672"/>
        <c:crosses val="autoZero"/>
        <c:auto val="1"/>
        <c:lblAlgn val="ctr"/>
        <c:lblOffset val="100"/>
        <c:noMultiLvlLbl val="0"/>
      </c:catAx>
      <c:valAx>
        <c:axId val="-3434206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[&gt;=10000000]&quot;₹ &quot;##\,##\,##\,##0;[&gt;=100000]&quot;₹ &quot;\ ##\,##\,##0;&quot;₹ &quot;#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34342121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cap="none" spc="0" normalizeH="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pPr>
            <a:r>
              <a:rPr lang="en-US" dirty="0"/>
              <a:t>Revenue </a:t>
            </a:r>
            <a:r>
              <a:rPr lang="en-US" dirty="0" smtClean="0"/>
              <a:t>v/s Expense</a:t>
            </a:r>
            <a:endParaRPr lang="en-US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cap="none" spc="0" normalizeH="0" baseline="0">
              <a:solidFill>
                <a:schemeClr val="tx1"/>
              </a:solidFill>
              <a:latin typeface="+mj-lt"/>
              <a:ea typeface="+mj-ea"/>
              <a:cs typeface="+mj-cs"/>
            </a:defRPr>
          </a:pPr>
          <a:endParaRPr lang="en-US"/>
        </a:p>
      </c:txPr>
    </c:title>
    <c:autoTitleDeleted val="0"/>
    <c:plotArea>
      <c:layout/>
      <c:lineChart>
        <c:grouping val="stacked"/>
        <c:varyColors val="0"/>
        <c:ser>
          <c:idx val="0"/>
          <c:order val="0"/>
          <c:tx>
            <c:strRef>
              <c:f>Sheet3!$A$9</c:f>
              <c:strCache>
                <c:ptCount val="1"/>
                <c:pt idx="0">
                  <c:v>Monthly Revenue</c:v>
                </c:pt>
              </c:strCache>
            </c:strRef>
          </c:tx>
          <c:spPr>
            <a:ln w="2222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Sheet3!$B$8:$D$8</c:f>
              <c:strCache>
                <c:ptCount val="3"/>
                <c:pt idx="0">
                  <c:v>Year 1</c:v>
                </c:pt>
                <c:pt idx="1">
                  <c:v>Year 2</c:v>
                </c:pt>
                <c:pt idx="2">
                  <c:v>Year 3</c:v>
                </c:pt>
              </c:strCache>
            </c:strRef>
          </c:cat>
          <c:val>
            <c:numRef>
              <c:f>Sheet3!$B$9:$D$9</c:f>
              <c:numCache>
                <c:formatCode>[&gt;=10000000]"₹ "##\,##\,##\,##0;[&gt;=100000]"₹ "\ ##\,##\,##0;"₹ "##,##0</c:formatCode>
                <c:ptCount val="3"/>
                <c:pt idx="0">
                  <c:v>171540000</c:v>
                </c:pt>
                <c:pt idx="1">
                  <c:v>345480000</c:v>
                </c:pt>
                <c:pt idx="2">
                  <c:v>512220000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303976480"/>
        <c:axId val="-303977024"/>
      </c:lineChart>
      <c:lineChart>
        <c:grouping val="stacked"/>
        <c:varyColors val="0"/>
        <c:ser>
          <c:idx val="1"/>
          <c:order val="1"/>
          <c:tx>
            <c:strRef>
              <c:f>Sheet3!$A$10</c:f>
              <c:strCache>
                <c:ptCount val="1"/>
                <c:pt idx="0">
                  <c:v>Expenses</c:v>
                </c:pt>
              </c:strCache>
            </c:strRef>
          </c:tx>
          <c:spPr>
            <a:ln w="2222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Sheet3!$B$8:$D$8</c:f>
              <c:strCache>
                <c:ptCount val="3"/>
                <c:pt idx="0">
                  <c:v>Year 1</c:v>
                </c:pt>
                <c:pt idx="1">
                  <c:v>Year 2</c:v>
                </c:pt>
                <c:pt idx="2">
                  <c:v>Year 3</c:v>
                </c:pt>
              </c:strCache>
            </c:strRef>
          </c:cat>
          <c:val>
            <c:numRef>
              <c:f>Sheet3!$B$10:$D$10</c:f>
              <c:numCache>
                <c:formatCode>[&gt;=10000000]"₹ "##\,##\,##\,##0;[&gt;=100000]"₹ "\ ##\,##\,##0;"₹ "##,##0</c:formatCode>
                <c:ptCount val="3"/>
                <c:pt idx="0">
                  <c:v>460000000</c:v>
                </c:pt>
                <c:pt idx="1">
                  <c:v>632500000</c:v>
                </c:pt>
                <c:pt idx="2">
                  <c:v>805000000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303972672"/>
        <c:axId val="-303979744"/>
      </c:lineChart>
      <c:valAx>
        <c:axId val="-303977024"/>
        <c:scaling>
          <c:orientation val="minMax"/>
        </c:scaling>
        <c:delete val="0"/>
        <c:axPos val="r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[&gt;=10000000]&quot;₹ &quot;##\,##\,##\,##0;[&gt;=100000]&quot;₹ &quot;\ ##\,##\,##0;&quot;₹ &quot;#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303976480"/>
        <c:crosses val="max"/>
        <c:crossBetween val="between"/>
      </c:valAx>
      <c:catAx>
        <c:axId val="-30397648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none" spc="0" normalizeH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303977024"/>
        <c:crosses val="autoZero"/>
        <c:auto val="1"/>
        <c:lblAlgn val="ctr"/>
        <c:lblOffset val="100"/>
        <c:noMultiLvlLbl val="0"/>
      </c:catAx>
      <c:valAx>
        <c:axId val="-303979744"/>
        <c:scaling>
          <c:orientation val="minMax"/>
        </c:scaling>
        <c:delete val="0"/>
        <c:axPos val="l"/>
        <c:numFmt formatCode="[&gt;=10000000]&quot;₹ &quot;##\,##\,##\,##0;[&gt;=100000]&quot;₹ &quot;\ ##\,##\,##0;&quot;₹ &quot;#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303972672"/>
        <c:crosses val="autoZero"/>
        <c:crossBetween val="between"/>
      </c:valAx>
      <c:catAx>
        <c:axId val="-303972672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-303979744"/>
        <c:crosses val="autoZero"/>
        <c:auto val="1"/>
        <c:lblAlgn val="ctr"/>
        <c:lblOffset val="100"/>
        <c:noMultiLvlLbl val="0"/>
      </c:cat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dTable>
      <c:spPr>
        <a:pattFill prst="ltDnDiag">
          <a:fgClr>
            <a:schemeClr val="dk1">
              <a:lumMod val="15000"/>
              <a:lumOff val="85000"/>
            </a:schemeClr>
          </a:fgClr>
          <a:bgClr>
            <a:schemeClr val="lt1"/>
          </a:bgClr>
        </a:pattFill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accent6">
        <a:lumMod val="60000"/>
        <a:lumOff val="40000"/>
      </a:schemeClr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Customer Acquisition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Branches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Sheet1!$A$2:$A$4</c:f>
              <c:strCache>
                <c:ptCount val="3"/>
                <c:pt idx="0">
                  <c:v>Year 1</c:v>
                </c:pt>
                <c:pt idx="1">
                  <c:v>Year 2</c:v>
                </c:pt>
                <c:pt idx="2">
                  <c:v>Year 3</c:v>
                </c:pt>
              </c:strCache>
            </c:strRef>
          </c:cat>
          <c:val>
            <c:numRef>
              <c:f>Sheet1!$B$2:$B$4</c:f>
              <c:numCache>
                <c:formatCode>[&gt;=10000000]" "##\,##\,##\,##0;[&gt;=100000]" "\ ##\,##\,##0;" "##,##0</c:formatCode>
                <c:ptCount val="3"/>
                <c:pt idx="0">
                  <c:v>1200</c:v>
                </c:pt>
                <c:pt idx="1">
                  <c:v>2400</c:v>
                </c:pt>
                <c:pt idx="2">
                  <c:v>3600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-303971040"/>
        <c:axId val="-303982464"/>
      </c:barChart>
      <c:lineChart>
        <c:grouping val="standard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Consumers</c:v>
                </c:pt>
              </c:strCache>
            </c:strRef>
          </c:tx>
          <c:spPr>
            <a:ln w="34925" cap="rnd">
              <a:solidFill>
                <a:schemeClr val="accent2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strRef>
              <c:f>Sheet1!$A$2:$A$4</c:f>
              <c:strCache>
                <c:ptCount val="3"/>
                <c:pt idx="0">
                  <c:v>Year 1</c:v>
                </c:pt>
                <c:pt idx="1">
                  <c:v>Year 2</c:v>
                </c:pt>
                <c:pt idx="2">
                  <c:v>Year 3</c:v>
                </c:pt>
              </c:strCache>
            </c:strRef>
          </c:cat>
          <c:val>
            <c:numRef>
              <c:f>Sheet1!$C$2:$C$4</c:f>
              <c:numCache>
                <c:formatCode>[&gt;=10000000]" "##\,##\,##\,##0;[&gt;=100000]" "\ ##\,##\,##0;" "##,##0</c:formatCode>
                <c:ptCount val="3"/>
                <c:pt idx="0">
                  <c:v>1200000</c:v>
                </c:pt>
                <c:pt idx="1">
                  <c:v>2400000</c:v>
                </c:pt>
                <c:pt idx="2">
                  <c:v>3600000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303972128"/>
        <c:axId val="-303971584"/>
      </c:lineChart>
      <c:catAx>
        <c:axId val="-3039721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303971584"/>
        <c:crosses val="autoZero"/>
        <c:auto val="1"/>
        <c:lblAlgn val="ctr"/>
        <c:lblOffset val="100"/>
        <c:noMultiLvlLbl val="0"/>
      </c:catAx>
      <c:valAx>
        <c:axId val="-3039715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[&gt;=10000000]&quot; &quot;##\,##\,##\,##0;[&gt;=100000]&quot; &quot;\ ##\,##\,##0;&quot; &quot;#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303972128"/>
        <c:crosses val="autoZero"/>
        <c:crossBetween val="between"/>
      </c:valAx>
      <c:valAx>
        <c:axId val="-303982464"/>
        <c:scaling>
          <c:orientation val="minMax"/>
        </c:scaling>
        <c:delete val="0"/>
        <c:axPos val="t"/>
        <c:numFmt formatCode="[&gt;=10000000]&quot; &quot;##\,##\,##\,##0;[&gt;=100000]&quot; &quot;\ ##\,##\,##0;&quot; &quot;#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303971040"/>
        <c:crosses val="max"/>
        <c:crossBetween val="between"/>
      </c:valAx>
      <c:catAx>
        <c:axId val="-30397104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-303982464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88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9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phClr">
            <a:lumMod val="75000"/>
          </a:schemeClr>
        </a:solidFill>
        <a:round/>
      </a:ln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phClr">
            <a:lumMod val="75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sp3d/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/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21">
  <cs:axisTitle>
    <cs:lnRef idx="0"/>
    <cs:fillRef idx="0"/>
    <cs:effectRef idx="0"/>
    <cs:fontRef idx="minor">
      <a:schemeClr val="dk1">
        <a:lumMod val="65000"/>
        <a:lumOff val="3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 cap="none" spc="0" normalizeH="0" baseline="0"/>
  </cs:categoryAxis>
  <cs:chartArea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lt1"/>
      </a:solidFill>
      <a:ln w="1587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8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plotArea>
  <cs:plotArea3D>
    <cs:lnRef idx="0"/>
    <cs:fillRef idx="0"/>
    <cs:effectRef idx="0"/>
    <cs:fontRef idx="minor">
      <a:schemeClr val="dk1"/>
    </cs:fontRef>
    <cs:spPr>
      <a:solidFill>
        <a:schemeClr val="lt1"/>
      </a:solidFill>
    </cs:spPr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dk1">
        <a:lumMod val="50000"/>
        <a:lumOff val="50000"/>
      </a:schemeClr>
    </cs:fontRef>
    <cs:defRPr sz="1600" b="1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328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gradFill>
        <a:gsLst>
          <a:gs pos="100000">
            <a:schemeClr val="dk1">
              <a:lumMod val="95000"/>
              <a:lumOff val="5000"/>
            </a:schemeClr>
          </a:gs>
          <a:gs pos="0">
            <a:schemeClr val="dk1">
              <a:lumMod val="75000"/>
              <a:lumOff val="25000"/>
            </a:schemeClr>
          </a:gs>
        </a:gsLst>
        <a:path path="circle">
          <a:fillToRect l="50000" t="50000" r="50000" b="50000"/>
        </a:path>
      </a:gradFill>
      <a:ln w="9525">
        <a:solidFill>
          <a:schemeClr val="dk1">
            <a:lumMod val="75000"/>
            <a:lumOff val="2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/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/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gradFill>
        <a:gsLst>
          <a:gs pos="100000">
            <a:schemeClr val="lt1">
              <a:lumMod val="85000"/>
            </a:schemeClr>
          </a:gs>
          <a:gs pos="0">
            <a:schemeClr val="lt1"/>
          </a:gs>
        </a:gsLst>
        <a:path path="circle">
          <a:fillToRect l="50000" t="50000" r="50000" b="50000"/>
        </a:path>
      </a:gradFill>
      <a:ln w="9525" cap="flat" cmpd="sng" algn="ctr">
        <a:solidFill>
          <a:schemeClr val="lt1"/>
        </a:solidFill>
        <a:round/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B9083E9-9DE7-457F-8723-D826070DDC73}" type="doc">
      <dgm:prSet loTypeId="urn:microsoft.com/office/officeart/2005/8/layout/arrow2" loCatId="process" qsTypeId="urn:microsoft.com/office/officeart/2005/8/quickstyle/simple1" qsCatId="simple" csTypeId="urn:microsoft.com/office/officeart/2005/8/colors/accent1_2" csCatId="accent1" phldr="1"/>
      <dgm:spPr/>
    </dgm:pt>
    <dgm:pt modelId="{37D4A8A1-569A-4A07-85C1-DD7624001115}">
      <dgm:prSet phldrT="[Text]"/>
      <dgm:spPr/>
      <dgm:t>
        <a:bodyPr/>
        <a:lstStyle/>
        <a:p>
          <a:r>
            <a:rPr lang="en-US" dirty="0" smtClean="0"/>
            <a:t> </a:t>
          </a:r>
          <a:endParaRPr lang="en-US" dirty="0"/>
        </a:p>
      </dgm:t>
    </dgm:pt>
    <dgm:pt modelId="{7657E8E1-22DE-4080-9C3E-F0DA5108E79E}" type="sibTrans" cxnId="{9D6A6BB1-0243-4C85-A0DC-282E88E7C4DA}">
      <dgm:prSet/>
      <dgm:spPr/>
      <dgm:t>
        <a:bodyPr/>
        <a:lstStyle/>
        <a:p>
          <a:endParaRPr lang="en-US"/>
        </a:p>
      </dgm:t>
    </dgm:pt>
    <dgm:pt modelId="{C7473B5E-EA12-490C-8A64-DD8E63E96E34}" type="parTrans" cxnId="{9D6A6BB1-0243-4C85-A0DC-282E88E7C4DA}">
      <dgm:prSet/>
      <dgm:spPr/>
      <dgm:t>
        <a:bodyPr/>
        <a:lstStyle/>
        <a:p>
          <a:endParaRPr lang="en-US"/>
        </a:p>
      </dgm:t>
    </dgm:pt>
    <dgm:pt modelId="{8EDB3B98-D818-43B6-8758-2DFA17BCB616}" type="pres">
      <dgm:prSet presAssocID="{8B9083E9-9DE7-457F-8723-D826070DDC73}" presName="arrowDiagram" presStyleCnt="0">
        <dgm:presLayoutVars>
          <dgm:chMax val="5"/>
          <dgm:dir/>
          <dgm:resizeHandles val="exact"/>
        </dgm:presLayoutVars>
      </dgm:prSet>
      <dgm:spPr/>
    </dgm:pt>
    <dgm:pt modelId="{A073D76B-7192-43C2-8AE7-798E56346845}" type="pres">
      <dgm:prSet presAssocID="{8B9083E9-9DE7-457F-8723-D826070DDC73}" presName="arrow" presStyleLbl="bgShp" presStyleIdx="0" presStyleCnt="1" custLinFactNeighborX="-60082" custLinFactNeighborY="-60254"/>
      <dgm:spPr>
        <a:solidFill>
          <a:schemeClr val="accent6">
            <a:lumMod val="60000"/>
            <a:lumOff val="40000"/>
          </a:schemeClr>
        </a:solidFill>
      </dgm:spPr>
    </dgm:pt>
    <dgm:pt modelId="{F6497CC1-7897-4677-9155-76A168662CCE}" type="pres">
      <dgm:prSet presAssocID="{8B9083E9-9DE7-457F-8723-D826070DDC73}" presName="arrowDiagram1" presStyleCnt="0">
        <dgm:presLayoutVars>
          <dgm:bulletEnabled val="1"/>
        </dgm:presLayoutVars>
      </dgm:prSet>
      <dgm:spPr/>
    </dgm:pt>
    <dgm:pt modelId="{18B12D1B-F476-416F-86EA-97A7B2364624}" type="pres">
      <dgm:prSet presAssocID="{37D4A8A1-569A-4A07-85C1-DD7624001115}" presName="bullet1" presStyleLbl="node1" presStyleIdx="0" presStyleCnt="1"/>
      <dgm:spPr>
        <a:noFill/>
        <a:ln>
          <a:noFill/>
        </a:ln>
      </dgm:spPr>
    </dgm:pt>
    <dgm:pt modelId="{34F563E1-5F92-449F-967A-6D319BF3A674}" type="pres">
      <dgm:prSet presAssocID="{37D4A8A1-569A-4A07-85C1-DD7624001115}" presName="textBox1" presStyleLbl="revTx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D6A6BB1-0243-4C85-A0DC-282E88E7C4DA}" srcId="{8B9083E9-9DE7-457F-8723-D826070DDC73}" destId="{37D4A8A1-569A-4A07-85C1-DD7624001115}" srcOrd="0" destOrd="0" parTransId="{C7473B5E-EA12-490C-8A64-DD8E63E96E34}" sibTransId="{7657E8E1-22DE-4080-9C3E-F0DA5108E79E}"/>
    <dgm:cxn modelId="{76B437B9-5C2D-4EF8-AD12-02182E1B998A}" type="presOf" srcId="{37D4A8A1-569A-4A07-85C1-DD7624001115}" destId="{34F563E1-5F92-449F-967A-6D319BF3A674}" srcOrd="0" destOrd="0" presId="urn:microsoft.com/office/officeart/2005/8/layout/arrow2"/>
    <dgm:cxn modelId="{7259F91B-750B-479C-9EC5-A2E152C52F99}" type="presOf" srcId="{8B9083E9-9DE7-457F-8723-D826070DDC73}" destId="{8EDB3B98-D818-43B6-8758-2DFA17BCB616}" srcOrd="0" destOrd="0" presId="urn:microsoft.com/office/officeart/2005/8/layout/arrow2"/>
    <dgm:cxn modelId="{FA2F2738-E2DC-4189-8D9C-FE161BC26B04}" type="presParOf" srcId="{8EDB3B98-D818-43B6-8758-2DFA17BCB616}" destId="{A073D76B-7192-43C2-8AE7-798E56346845}" srcOrd="0" destOrd="0" presId="urn:microsoft.com/office/officeart/2005/8/layout/arrow2"/>
    <dgm:cxn modelId="{E44BAE53-A5FF-4B85-B5D3-62510987A28E}" type="presParOf" srcId="{8EDB3B98-D818-43B6-8758-2DFA17BCB616}" destId="{F6497CC1-7897-4677-9155-76A168662CCE}" srcOrd="1" destOrd="0" presId="urn:microsoft.com/office/officeart/2005/8/layout/arrow2"/>
    <dgm:cxn modelId="{AE62CCED-24FA-48F7-94D0-FB75CFBB2C99}" type="presParOf" srcId="{F6497CC1-7897-4677-9155-76A168662CCE}" destId="{18B12D1B-F476-416F-86EA-97A7B2364624}" srcOrd="0" destOrd="0" presId="urn:microsoft.com/office/officeart/2005/8/layout/arrow2"/>
    <dgm:cxn modelId="{33889F29-69D8-489D-8DEB-1017ADB54C05}" type="presParOf" srcId="{F6497CC1-7897-4677-9155-76A168662CCE}" destId="{34F563E1-5F92-449F-967A-6D319BF3A674}" srcOrd="1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073D76B-7192-43C2-8AE7-798E56346845}">
      <dsp:nvSpPr>
        <dsp:cNvPr id="0" name=""/>
        <dsp:cNvSpPr/>
      </dsp:nvSpPr>
      <dsp:spPr>
        <a:xfrm>
          <a:off x="0" y="0"/>
          <a:ext cx="4610384" cy="2881490"/>
        </a:xfrm>
        <a:prstGeom prst="swooshArrow">
          <a:avLst>
            <a:gd name="adj1" fmla="val 25000"/>
            <a:gd name="adj2" fmla="val 25000"/>
          </a:avLst>
        </a:prstGeom>
        <a:solidFill>
          <a:schemeClr val="accent6">
            <a:lumMod val="60000"/>
            <a:lumOff val="4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8B12D1B-F476-416F-86EA-97A7B2364624}">
      <dsp:nvSpPr>
        <dsp:cNvPr id="0" name=""/>
        <dsp:cNvSpPr/>
      </dsp:nvSpPr>
      <dsp:spPr>
        <a:xfrm>
          <a:off x="5276530" y="584366"/>
          <a:ext cx="341168" cy="341168"/>
        </a:xfrm>
        <a:prstGeom prst="ellipse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4F563E1-5F92-449F-967A-6D319BF3A674}">
      <dsp:nvSpPr>
        <dsp:cNvPr id="0" name=""/>
        <dsp:cNvSpPr/>
      </dsp:nvSpPr>
      <dsp:spPr>
        <a:xfrm>
          <a:off x="3602961" y="754950"/>
          <a:ext cx="1844153" cy="2126539"/>
        </a:xfrm>
        <a:prstGeom prst="round2Diag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80778" bIns="0" numCol="1" spcCol="1270" anchor="t" anchorCtr="0">
          <a:noAutofit/>
        </a:bodyPr>
        <a:lstStyle/>
        <a:p>
          <a:pPr lvl="0" algn="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500" kern="1200" dirty="0" smtClean="0"/>
            <a:t> </a:t>
          </a:r>
          <a:endParaRPr lang="en-US" sz="6500" kern="1200" dirty="0"/>
        </a:p>
      </dsp:txBody>
      <dsp:txXfrm>
        <a:off x="3692985" y="844974"/>
        <a:ext cx="1664105" cy="194649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3E395D-62CB-447E-BD08-11E805417D0B}" type="datetimeFigureOut">
              <a:rPr lang="en-US" smtClean="0"/>
              <a:t>3/11/2021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0ECDC2-5A63-49D5-BC07-7C0B0C0E827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18470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ECDC2-5A63-49D5-BC07-7C0B0C0E827B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2016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ECDC2-5A63-49D5-BC07-7C0B0C0E827B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71312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ECDC2-5A63-49D5-BC07-7C0B0C0E827B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13723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ECDC2-5A63-49D5-BC07-7C0B0C0E827B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80107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23900-E07F-4BA6-B3F2-2164D0E6C850}" type="datetime1">
              <a:rPr lang="en-US" smtClean="0"/>
              <a:t>3/11/2021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Confidential and Proprietary. Copyright (c) by TrueVibez 2020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60997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BEB76-CFEC-42A3-A460-F73A45093F28}" type="datetime1">
              <a:rPr lang="en-US" smtClean="0"/>
              <a:t>3/11/2021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Confidential and Proprietary. Copyright (c) by TrueVibez 2020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85794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711C0-01FE-4C70-97DC-08C5C1E7C2D5}" type="datetime1">
              <a:rPr lang="en-US" smtClean="0"/>
              <a:t>3/11/2021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Confidential and Proprietary. Copyright (c) by TrueVibez 2020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37093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56598-DE4C-4537-85AF-5CE39C6D3E6A}" type="datetime1">
              <a:rPr lang="en-US" smtClean="0"/>
              <a:t>3/11/2021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Confidential and Proprietary. Copyright (c) by TrueVibez 2020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3320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CB4B8-6403-494D-8936-6DA195B26D10}" type="datetime1">
              <a:rPr lang="en-US" smtClean="0"/>
              <a:t>3/11/2021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Confidential and Proprietary. Copyright (c) by TrueVibez 2020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27356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6B00A-284E-41B7-99F9-AC5DF27011A5}" type="datetime1">
              <a:rPr lang="en-US" smtClean="0"/>
              <a:t>3/11/2021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Confidential and Proprietary. Copyright (c) by TrueVibez 2020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30497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5CF07-1A13-46D7-9A50-E7A331A8846F}" type="datetime1">
              <a:rPr lang="en-US" smtClean="0"/>
              <a:t>3/11/2021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Confidential and Proprietary. Copyright (c) by TrueVibez 2020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02187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5D65C4-5B4D-444E-A028-BC75FFFA34E1}" type="datetime1">
              <a:rPr lang="en-US" smtClean="0"/>
              <a:t>3/11/2021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Confidential and Proprietary. Copyright (c) by TrueVibez 2020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666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1B32B-8452-42F5-8A49-0EAC6B263FB5}" type="datetime1">
              <a:rPr lang="en-US" smtClean="0"/>
              <a:t>3/11/2021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Confidential and Proprietary. Copyright (c) by TrueVibez 2020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71052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DE974-F603-4D77-91E7-437BD39054A2}" type="datetime1">
              <a:rPr lang="en-US" smtClean="0"/>
              <a:t>3/11/2021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Confidential and Proprietary. Copyright (c) by TrueVibez 2020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19239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6D9F48-0372-4A1C-B4D7-019519F70BD6}" type="datetime1">
              <a:rPr lang="en-US" smtClean="0"/>
              <a:t>3/11/2021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Confidential and Proprietary. Copyright (c) by TrueVibez 2020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40263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6041F9-9405-4496-B014-DB95F40DD5BA}" type="datetime1">
              <a:rPr lang="en-US" smtClean="0"/>
              <a:t>3/11/2021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Confidential and Proprietary. Copyright (c) by TrueVibez 2020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960F7B-5716-4810-A91D-46252C2EC1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7392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93" r:id="rId1"/>
    <p:sldLayoutId id="2147484094" r:id="rId2"/>
    <p:sldLayoutId id="2147484095" r:id="rId3"/>
    <p:sldLayoutId id="2147484096" r:id="rId4"/>
    <p:sldLayoutId id="2147484097" r:id="rId5"/>
    <p:sldLayoutId id="2147484098" r:id="rId6"/>
    <p:sldLayoutId id="2147484099" r:id="rId7"/>
    <p:sldLayoutId id="2147484100" r:id="rId8"/>
    <p:sldLayoutId id="2147484101" r:id="rId9"/>
    <p:sldLayoutId id="2147484102" r:id="rId10"/>
    <p:sldLayoutId id="2147484103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chart" Target="../charts/chart3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chart" Target="../charts/chart2.xml"/><Relationship Id="rId5" Type="http://schemas.openxmlformats.org/officeDocument/2006/relationships/image" Target="../media/image5.png"/><Relationship Id="rId10" Type="http://schemas.openxmlformats.org/officeDocument/2006/relationships/chart" Target="../charts/chart1.xml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3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34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3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32.png"/><Relationship Id="rId5" Type="http://schemas.openxmlformats.org/officeDocument/2006/relationships/image" Target="../media/image5.png"/><Relationship Id="rId15" Type="http://schemas.openxmlformats.org/officeDocument/2006/relationships/image" Target="../media/image36.png"/><Relationship Id="rId10" Type="http://schemas.openxmlformats.org/officeDocument/2006/relationships/image" Target="../media/image31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38.png"/><Relationship Id="rId5" Type="http://schemas.openxmlformats.org/officeDocument/2006/relationships/image" Target="../media/image5.png"/><Relationship Id="rId10" Type="http://schemas.openxmlformats.org/officeDocument/2006/relationships/image" Target="../media/image37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diagramColors" Target="../diagrams/colors1.xml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diagramQuickStyle" Target="../diagrams/quickStyle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diagramLayout" Target="../diagrams/layout1.xml"/><Relationship Id="rId5" Type="http://schemas.openxmlformats.org/officeDocument/2006/relationships/image" Target="../media/image5.png"/><Relationship Id="rId10" Type="http://schemas.openxmlformats.org/officeDocument/2006/relationships/diagramData" Target="../diagrams/data1.xml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microsoft.com/office/2007/relationships/diagramDrawing" Target="../diagrams/drawing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3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42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4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40.png"/><Relationship Id="rId5" Type="http://schemas.openxmlformats.org/officeDocument/2006/relationships/image" Target="../media/image5.png"/><Relationship Id="rId15" Type="http://schemas.openxmlformats.org/officeDocument/2006/relationships/image" Target="../media/image44.png"/><Relationship Id="rId10" Type="http://schemas.openxmlformats.org/officeDocument/2006/relationships/image" Target="../media/image39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4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4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41.png"/><Relationship Id="rId5" Type="http://schemas.openxmlformats.org/officeDocument/2006/relationships/image" Target="../media/image5.png"/><Relationship Id="rId15" Type="http://schemas.openxmlformats.org/officeDocument/2006/relationships/image" Target="../media/image45.png"/><Relationship Id="rId10" Type="http://schemas.openxmlformats.org/officeDocument/2006/relationships/image" Target="../media/image4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7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20.png"/><Relationship Id="rId18" Type="http://schemas.openxmlformats.org/officeDocument/2006/relationships/image" Target="../media/image25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9.png"/><Relationship Id="rId17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8.png"/><Relationship Id="rId5" Type="http://schemas.openxmlformats.org/officeDocument/2006/relationships/image" Target="../media/image4.png"/><Relationship Id="rId15" Type="http://schemas.openxmlformats.org/officeDocument/2006/relationships/image" Target="../media/image22.png"/><Relationship Id="rId10" Type="http://schemas.openxmlformats.org/officeDocument/2006/relationships/image" Target="../media/image9.png"/><Relationship Id="rId19" Type="http://schemas.openxmlformats.org/officeDocument/2006/relationships/image" Target="../media/image26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27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28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29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32230" y="217715"/>
            <a:ext cx="11698514" cy="6415314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5914" y="1091297"/>
            <a:ext cx="8786812" cy="5111401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232230" y="352871"/>
            <a:ext cx="116985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accent5">
                    <a:lumMod val="75000"/>
                  </a:schemeClr>
                </a:solidFill>
                <a:latin typeface="Arial Black" panose="020B0A04020102020204" pitchFamily="34" charset="0"/>
              </a:rPr>
              <a:t>WA</a:t>
            </a:r>
            <a:r>
              <a:rPr lang="en-US" sz="3200" b="1" dirty="0">
                <a:solidFill>
                  <a:srgbClr val="FF0000"/>
                </a:solidFill>
                <a:latin typeface="Arial Black" panose="020B0A04020102020204" pitchFamily="34" charset="0"/>
              </a:rPr>
              <a:t>I</a:t>
            </a:r>
            <a:r>
              <a:rPr lang="en-US" sz="3200" b="1" dirty="0">
                <a:solidFill>
                  <a:schemeClr val="accent5">
                    <a:lumMod val="75000"/>
                  </a:schemeClr>
                </a:solidFill>
                <a:latin typeface="Arial Black" panose="020B0A04020102020204" pitchFamily="34" charset="0"/>
              </a:rPr>
              <a:t>Ū</a:t>
            </a:r>
            <a:r>
              <a:rPr lang="en-US" sz="3200" b="1" dirty="0" smtClean="0">
                <a:solidFill>
                  <a:schemeClr val="accent5">
                    <a:lumMod val="75000"/>
                  </a:schemeClr>
                </a:solidFill>
                <a:latin typeface="Arial Black" panose="020B0A04020102020204" pitchFamily="34" charset="0"/>
              </a:rPr>
              <a:t>– </a:t>
            </a:r>
            <a:r>
              <a:rPr lang="en-US" sz="3200" dirty="0" smtClean="0">
                <a:solidFill>
                  <a:schemeClr val="accent5">
                    <a:lumMod val="75000"/>
                  </a:schemeClr>
                </a:solidFill>
                <a:latin typeface="Arial Black" panose="020B0A04020102020204" pitchFamily="34" charset="0"/>
              </a:rPr>
              <a:t>A Celebration Of Sharing Happiness</a:t>
            </a:r>
            <a:endParaRPr lang="en-US" sz="3200" b="1" i="1" dirty="0">
              <a:solidFill>
                <a:schemeClr val="accent5">
                  <a:lumMod val="7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Confidential and Proprietary. Copyright (c) by </a:t>
            </a:r>
            <a:r>
              <a:rPr lang="en-US" dirty="0" err="1" smtClean="0"/>
              <a:t>TrueVibez</a:t>
            </a:r>
            <a:r>
              <a:rPr lang="en-US" dirty="0" smtClean="0"/>
              <a:t> 2020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758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32230" y="217715"/>
            <a:ext cx="11698514" cy="6415314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258" y="246743"/>
            <a:ext cx="856343" cy="7914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58" y="1071676"/>
            <a:ext cx="841375" cy="7621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258" y="1863347"/>
            <a:ext cx="827542" cy="7370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531" y="2544923"/>
            <a:ext cx="764042" cy="75829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1335" y="3298262"/>
            <a:ext cx="778132" cy="79973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335" y="4070762"/>
            <a:ext cx="832757" cy="93685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7630" y="4933765"/>
            <a:ext cx="721506" cy="7588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2894" y="5716162"/>
            <a:ext cx="735013" cy="804117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146630" y="224441"/>
            <a:ext cx="94900" cy="640858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17" name="TextBox 16"/>
          <p:cNvSpPr txBox="1"/>
          <p:nvPr/>
        </p:nvSpPr>
        <p:spPr>
          <a:xfrm>
            <a:off x="1622888" y="368959"/>
            <a:ext cx="718017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dirty="0" smtClean="0">
                <a:solidFill>
                  <a:srgbClr val="002060"/>
                </a:solidFill>
                <a:latin typeface="Arial Black" panose="020B0A04020102020204" pitchFamily="34" charset="0"/>
              </a:rPr>
              <a:t>Initiation &amp; Growth Forecasts</a:t>
            </a: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1214764" y="1014084"/>
            <a:ext cx="10717419" cy="24128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11700430" y="229638"/>
            <a:ext cx="232913" cy="7796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4500269" y="6356350"/>
            <a:ext cx="4302799" cy="365125"/>
          </a:xfrm>
        </p:spPr>
        <p:txBody>
          <a:bodyPr/>
          <a:lstStyle/>
          <a:p>
            <a:pPr algn="l"/>
            <a:r>
              <a:rPr lang="en-US" dirty="0"/>
              <a:t>Confidential and Proprietary. Copyright (c) by </a:t>
            </a:r>
            <a:r>
              <a:rPr lang="en-US" dirty="0" err="1"/>
              <a:t>TrueVibez</a:t>
            </a:r>
            <a:r>
              <a:rPr lang="en-US" dirty="0"/>
              <a:t> 2020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10</a:t>
            </a:fld>
            <a:endParaRPr lang="en-US" dirty="0"/>
          </a:p>
        </p:txBody>
      </p:sp>
      <p:graphicFrame>
        <p:nvGraphicFramePr>
          <p:cNvPr id="23" name="Chart 2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83852068"/>
              </p:ext>
            </p:extLst>
          </p:nvPr>
        </p:nvGraphicFramePr>
        <p:xfrm>
          <a:off x="1299360" y="1081704"/>
          <a:ext cx="4572000" cy="259249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graphicFrame>
        <p:nvGraphicFramePr>
          <p:cNvPr id="28" name="Chart 2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29288338"/>
              </p:ext>
            </p:extLst>
          </p:nvPr>
        </p:nvGraphicFramePr>
        <p:xfrm>
          <a:off x="6051176" y="1071676"/>
          <a:ext cx="5649254" cy="538921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"/>
          </a:graphicData>
        </a:graphic>
      </p:graphicFrame>
      <p:graphicFrame>
        <p:nvGraphicFramePr>
          <p:cNvPr id="29" name="Chart 2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25006298"/>
              </p:ext>
            </p:extLst>
          </p:nvPr>
        </p:nvGraphicFramePr>
        <p:xfrm>
          <a:off x="1322891" y="371769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2"/>
          </a:graphicData>
        </a:graphic>
      </p:graphicFrame>
    </p:spTree>
    <p:extLst>
      <p:ext uri="{BB962C8B-B14F-4D97-AF65-F5344CB8AC3E}">
        <p14:creationId xmlns:p14="http://schemas.microsoft.com/office/powerpoint/2010/main" val="721265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32230" y="217715"/>
            <a:ext cx="11698514" cy="6415314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258" y="246743"/>
            <a:ext cx="856343" cy="7914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58" y="1071676"/>
            <a:ext cx="841375" cy="7621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258" y="1863347"/>
            <a:ext cx="827542" cy="7370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531" y="2544923"/>
            <a:ext cx="764042" cy="75829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1335" y="3298262"/>
            <a:ext cx="778132" cy="79973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335" y="4070762"/>
            <a:ext cx="832757" cy="93685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7630" y="4933765"/>
            <a:ext cx="721506" cy="7588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2894" y="5716162"/>
            <a:ext cx="735013" cy="804117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146630" y="224441"/>
            <a:ext cx="94900" cy="640858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17" name="TextBox 16"/>
          <p:cNvSpPr txBox="1"/>
          <p:nvPr/>
        </p:nvSpPr>
        <p:spPr>
          <a:xfrm>
            <a:off x="1622888" y="368959"/>
            <a:ext cx="792289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dirty="0" smtClean="0">
                <a:solidFill>
                  <a:srgbClr val="002060"/>
                </a:solidFill>
                <a:latin typeface="Arial Black" panose="020B0A04020102020204" pitchFamily="34" charset="0"/>
              </a:rPr>
              <a:t>Phased Evolution Plan</a:t>
            </a:r>
            <a:endParaRPr lang="en-US" sz="2700" b="1" dirty="0" smtClean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1214764" y="1014084"/>
            <a:ext cx="10717419" cy="24128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11700430" y="229638"/>
            <a:ext cx="232913" cy="7796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70127" y="1061401"/>
            <a:ext cx="10660617" cy="5514975"/>
          </a:xfrm>
          <a:prstGeom prst="rect">
            <a:avLst/>
          </a:prstGeom>
        </p:spPr>
      </p:pic>
      <p:sp>
        <p:nvSpPr>
          <p:cNvPr id="22" name="Slide Number Placeholder 2"/>
          <p:cNvSpPr txBox="1">
            <a:spLocks/>
          </p:cNvSpPr>
          <p:nvPr/>
        </p:nvSpPr>
        <p:spPr>
          <a:xfrm>
            <a:off x="9110644" y="632477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4960F7B-5716-4810-A91D-46252C2EC1F4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24" name="Footer Placeholder 1"/>
          <p:cNvSpPr txBox="1">
            <a:spLocks/>
          </p:cNvSpPr>
          <p:nvPr/>
        </p:nvSpPr>
        <p:spPr>
          <a:xfrm>
            <a:off x="4489938" y="636488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Confidential and Proprietary. Copyright (c) by </a:t>
            </a:r>
            <a:r>
              <a:rPr lang="en-US" dirty="0" err="1" smtClean="0"/>
              <a:t>TrueVibez</a:t>
            </a:r>
            <a:r>
              <a:rPr lang="en-US" dirty="0" smtClean="0"/>
              <a:t> 2020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956149" y="4715995"/>
            <a:ext cx="6096000" cy="1184940"/>
          </a:xfrm>
          <a:prstGeom prst="rect">
            <a:avLst/>
          </a:prstGeom>
        </p:spPr>
        <p:txBody>
          <a:bodyPr>
            <a:spAutoFit/>
          </a:bodyPr>
          <a:lstStyle/>
          <a:p>
            <a:pPr marL="788988" lvl="4" indent="-285750" algn="just" defTabSz="969963" eaLnBrk="0" hangingPunct="0">
              <a:spcBef>
                <a:spcPts val="600"/>
              </a:spcBef>
              <a:buSzPct val="125000"/>
              <a:buFont typeface="Wingdings" panose="05000000000000000000" pitchFamily="2" charset="2"/>
              <a:buChar char="Ø"/>
              <a:defRPr/>
            </a:pPr>
            <a:r>
              <a:rPr lang="en-US" sz="1400" dirty="0">
                <a:solidFill>
                  <a:schemeClr val="bg1"/>
                </a:solidFill>
              </a:rPr>
              <a:t>Hospitality governance &amp; administration solution</a:t>
            </a:r>
          </a:p>
          <a:p>
            <a:pPr marL="788988" lvl="4" indent="-285750" algn="just" defTabSz="969963" eaLnBrk="0" hangingPunct="0">
              <a:spcBef>
                <a:spcPts val="600"/>
              </a:spcBef>
              <a:buSzPct val="125000"/>
              <a:buFont typeface="Wingdings" panose="05000000000000000000" pitchFamily="2" charset="2"/>
              <a:buChar char="Ø"/>
              <a:defRPr/>
            </a:pPr>
            <a:r>
              <a:rPr lang="en-US" sz="1400" dirty="0">
                <a:solidFill>
                  <a:schemeClr val="bg1"/>
                </a:solidFill>
              </a:rPr>
              <a:t>Sponsored Event Services, Corporate Tie-Ups</a:t>
            </a:r>
          </a:p>
          <a:p>
            <a:pPr marL="788988" lvl="4" indent="-285750" algn="just" defTabSz="969963" eaLnBrk="0" hangingPunct="0">
              <a:spcBef>
                <a:spcPts val="600"/>
              </a:spcBef>
              <a:buSzPct val="125000"/>
              <a:buFont typeface="Wingdings" panose="05000000000000000000" pitchFamily="2" charset="2"/>
              <a:buChar char="Ø"/>
              <a:defRPr/>
            </a:pPr>
            <a:r>
              <a:rPr lang="en-US" sz="1400" dirty="0">
                <a:solidFill>
                  <a:schemeClr val="bg1"/>
                </a:solidFill>
              </a:rPr>
              <a:t>Pricing diversification, E</a:t>
            </a:r>
            <a:r>
              <a:rPr lang="en-US" sz="1400" dirty="0" smtClean="0">
                <a:solidFill>
                  <a:schemeClr val="bg1"/>
                </a:solidFill>
              </a:rPr>
              <a:t>xternal app integration</a:t>
            </a:r>
            <a:endParaRPr lang="en-US" sz="1400" dirty="0">
              <a:solidFill>
                <a:schemeClr val="bg1"/>
              </a:solidFill>
            </a:endParaRPr>
          </a:p>
          <a:p>
            <a:pPr marL="788988" lvl="4" indent="-285750" algn="just" defTabSz="969963" eaLnBrk="0" hangingPunct="0">
              <a:spcBef>
                <a:spcPts val="600"/>
              </a:spcBef>
              <a:buSzPct val="125000"/>
              <a:buFont typeface="Wingdings" panose="05000000000000000000" pitchFamily="2" charset="2"/>
              <a:buChar char="Ø"/>
              <a:defRPr/>
            </a:pPr>
            <a:r>
              <a:rPr lang="en-US" sz="1400" dirty="0">
                <a:solidFill>
                  <a:schemeClr val="bg1"/>
                </a:solidFill>
              </a:rPr>
              <a:t>WAIŪ Hangout &amp; personalized </a:t>
            </a:r>
            <a:r>
              <a:rPr lang="en-US" sz="1400" dirty="0" smtClean="0">
                <a:solidFill>
                  <a:schemeClr val="bg1"/>
                </a:solidFill>
              </a:rPr>
              <a:t>offers </a:t>
            </a:r>
            <a:r>
              <a:rPr lang="en-US" sz="1400" dirty="0">
                <a:solidFill>
                  <a:schemeClr val="bg1"/>
                </a:solidFill>
              </a:rPr>
              <a:t>&amp; events</a:t>
            </a:r>
          </a:p>
        </p:txBody>
      </p:sp>
      <p:sp>
        <p:nvSpPr>
          <p:cNvPr id="29" name="Rectangle 28"/>
          <p:cNvSpPr/>
          <p:nvPr/>
        </p:nvSpPr>
        <p:spPr>
          <a:xfrm>
            <a:off x="5166116" y="3698130"/>
            <a:ext cx="6096000" cy="892552"/>
          </a:xfrm>
          <a:prstGeom prst="rect">
            <a:avLst/>
          </a:prstGeom>
        </p:spPr>
        <p:txBody>
          <a:bodyPr>
            <a:spAutoFit/>
          </a:bodyPr>
          <a:lstStyle/>
          <a:p>
            <a:pPr marL="788988" lvl="4" indent="-285750" algn="just" defTabSz="969963" eaLnBrk="0" hangingPunct="0">
              <a:spcBef>
                <a:spcPts val="600"/>
              </a:spcBef>
              <a:buSzPct val="125000"/>
              <a:buFont typeface="Wingdings" panose="05000000000000000000" pitchFamily="2" charset="2"/>
              <a:buChar char="Ø"/>
              <a:defRPr/>
            </a:pPr>
            <a:r>
              <a:rPr lang="en-US" sz="1400" dirty="0">
                <a:solidFill>
                  <a:schemeClr val="bg1"/>
                </a:solidFill>
              </a:rPr>
              <a:t>Horizontal expansion of broadcasting</a:t>
            </a:r>
          </a:p>
          <a:p>
            <a:pPr marL="788988" lvl="4" indent="-285750" algn="just" defTabSz="969963" eaLnBrk="0" hangingPunct="0">
              <a:spcBef>
                <a:spcPts val="600"/>
              </a:spcBef>
              <a:buSzPct val="125000"/>
              <a:buFont typeface="Wingdings" panose="05000000000000000000" pitchFamily="2" charset="2"/>
              <a:buChar char="Ø"/>
              <a:defRPr/>
            </a:pPr>
            <a:r>
              <a:rPr lang="en-US" sz="1400" dirty="0">
                <a:solidFill>
                  <a:schemeClr val="bg1"/>
                </a:solidFill>
              </a:rPr>
              <a:t>Multi-tier membership with range of </a:t>
            </a:r>
            <a:r>
              <a:rPr lang="en-US" sz="1400" dirty="0" smtClean="0">
                <a:solidFill>
                  <a:schemeClr val="bg1"/>
                </a:solidFill>
              </a:rPr>
              <a:t>features</a:t>
            </a:r>
            <a:endParaRPr lang="en-US" sz="1400" dirty="0">
              <a:solidFill>
                <a:schemeClr val="bg1"/>
              </a:solidFill>
            </a:endParaRPr>
          </a:p>
          <a:p>
            <a:pPr marL="788988" lvl="4" indent="-285750" algn="just" defTabSz="969963" eaLnBrk="0" hangingPunct="0">
              <a:spcBef>
                <a:spcPts val="600"/>
              </a:spcBef>
              <a:buSzPct val="125000"/>
              <a:buFont typeface="Wingdings" panose="05000000000000000000" pitchFamily="2" charset="2"/>
              <a:buChar char="Ø"/>
              <a:defRPr/>
            </a:pPr>
            <a:r>
              <a:rPr lang="en-US" sz="1400" dirty="0">
                <a:solidFill>
                  <a:schemeClr val="bg1"/>
                </a:solidFill>
              </a:rPr>
              <a:t>Data science &amp; analytics, Supply-chain services</a:t>
            </a:r>
          </a:p>
        </p:txBody>
      </p:sp>
      <p:sp>
        <p:nvSpPr>
          <p:cNvPr id="30" name="Rectangle 29"/>
          <p:cNvSpPr/>
          <p:nvPr/>
        </p:nvSpPr>
        <p:spPr>
          <a:xfrm>
            <a:off x="4200054" y="2616260"/>
            <a:ext cx="4835236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88988" lvl="4" indent="-285750" algn="just" defTabSz="969963" eaLnBrk="0" hangingPunct="0">
              <a:spcBef>
                <a:spcPts val="600"/>
              </a:spcBef>
              <a:buSzPct val="125000"/>
              <a:buFont typeface="Wingdings" panose="05000000000000000000" pitchFamily="2" charset="2"/>
              <a:buChar char="Ø"/>
              <a:defRPr/>
            </a:pPr>
            <a:r>
              <a:rPr lang="en-US" sz="1400" dirty="0">
                <a:solidFill>
                  <a:schemeClr val="bg1"/>
                </a:solidFill>
              </a:rPr>
              <a:t>Overseas launch, Integration with other apps</a:t>
            </a:r>
          </a:p>
          <a:p>
            <a:pPr marL="788988" lvl="4" indent="-285750" algn="just" defTabSz="969963" eaLnBrk="0" hangingPunct="0">
              <a:spcBef>
                <a:spcPts val="600"/>
              </a:spcBef>
              <a:buSzPct val="125000"/>
              <a:buFont typeface="Wingdings" panose="05000000000000000000" pitchFamily="2" charset="2"/>
              <a:buChar char="Ø"/>
              <a:defRPr/>
            </a:pPr>
            <a:r>
              <a:rPr lang="en-US" sz="1400" dirty="0">
                <a:solidFill>
                  <a:schemeClr val="bg1"/>
                </a:solidFill>
              </a:rPr>
              <a:t>Restaurant appraisal &amp; consumer rating</a:t>
            </a:r>
          </a:p>
          <a:p>
            <a:pPr marL="788988" lvl="4" indent="-285750" algn="just" defTabSz="969963" eaLnBrk="0" hangingPunct="0">
              <a:spcBef>
                <a:spcPts val="600"/>
              </a:spcBef>
              <a:buSzPct val="125000"/>
              <a:buFont typeface="Wingdings" panose="05000000000000000000" pitchFamily="2" charset="2"/>
              <a:buChar char="Ø"/>
              <a:defRPr/>
            </a:pPr>
            <a:r>
              <a:rPr lang="en-US" sz="1400" dirty="0">
                <a:solidFill>
                  <a:schemeClr val="bg1"/>
                </a:solidFill>
              </a:rPr>
              <a:t>SOP standardization &amp; master training</a:t>
            </a:r>
          </a:p>
        </p:txBody>
      </p:sp>
    </p:spTree>
    <p:extLst>
      <p:ext uri="{BB962C8B-B14F-4D97-AF65-F5344CB8AC3E}">
        <p14:creationId xmlns:p14="http://schemas.microsoft.com/office/powerpoint/2010/main" val="3838910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32230" y="217715"/>
            <a:ext cx="11698514" cy="6415314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258" y="246743"/>
            <a:ext cx="856343" cy="7914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58" y="1071676"/>
            <a:ext cx="841375" cy="7621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258" y="1863347"/>
            <a:ext cx="827542" cy="7370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531" y="2544923"/>
            <a:ext cx="764042" cy="75829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1335" y="3298262"/>
            <a:ext cx="778132" cy="79973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335" y="4070762"/>
            <a:ext cx="832757" cy="93685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7630" y="4933765"/>
            <a:ext cx="721506" cy="7588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2894" y="5716162"/>
            <a:ext cx="735013" cy="804117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146630" y="224441"/>
            <a:ext cx="94900" cy="640858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17" name="TextBox 16"/>
          <p:cNvSpPr txBox="1"/>
          <p:nvPr/>
        </p:nvSpPr>
        <p:spPr>
          <a:xfrm>
            <a:off x="1622889" y="368959"/>
            <a:ext cx="373288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dirty="0" smtClean="0">
                <a:solidFill>
                  <a:srgbClr val="002060"/>
                </a:solidFill>
                <a:latin typeface="Arial Black" panose="020B0A04020102020204" pitchFamily="34" charset="0"/>
              </a:rPr>
              <a:t>Value</a:t>
            </a:r>
            <a:r>
              <a:rPr lang="en-US" sz="2700" b="1" dirty="0" smtClean="0">
                <a:solidFill>
                  <a:srgbClr val="C00000"/>
                </a:solidFill>
                <a:latin typeface="Arial Black" panose="020B0A04020102020204" pitchFamily="34" charset="0"/>
              </a:rPr>
              <a:t> </a:t>
            </a:r>
            <a:r>
              <a:rPr lang="en-US" sz="2700" b="1" dirty="0" smtClean="0">
                <a:solidFill>
                  <a:srgbClr val="002060"/>
                </a:solidFill>
                <a:latin typeface="Arial Black" panose="020B0A04020102020204" pitchFamily="34" charset="0"/>
              </a:rPr>
              <a:t>Proposition</a:t>
            </a: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1214764" y="1014084"/>
            <a:ext cx="10717419" cy="24128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11700430" y="229638"/>
            <a:ext cx="232913" cy="7796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563253" y="6356350"/>
            <a:ext cx="4114800" cy="365125"/>
          </a:xfrm>
        </p:spPr>
        <p:txBody>
          <a:bodyPr/>
          <a:lstStyle/>
          <a:p>
            <a:r>
              <a:rPr lang="en-US" smtClean="0"/>
              <a:t>Confidential and Proprietary. Copyright (c) by TrueVibez 2020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12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127317" y="1129980"/>
            <a:ext cx="745099" cy="76952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56627" y="1066643"/>
            <a:ext cx="1076325" cy="9810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364399" y="2008634"/>
            <a:ext cx="4434264" cy="430960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005512" y="3319462"/>
            <a:ext cx="180975" cy="219075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37078" y="2043415"/>
            <a:ext cx="3001429" cy="4386704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924556" y="2047718"/>
            <a:ext cx="2921936" cy="4270522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2433918" y="2218765"/>
            <a:ext cx="15329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New &amp; relevant consumer base</a:t>
            </a:r>
            <a:endParaRPr lang="en-US" sz="1400" dirty="0"/>
          </a:p>
        </p:txBody>
      </p:sp>
      <p:sp>
        <p:nvSpPr>
          <p:cNvPr id="69" name="TextBox 68"/>
          <p:cNvSpPr txBox="1"/>
          <p:nvPr/>
        </p:nvSpPr>
        <p:spPr>
          <a:xfrm>
            <a:off x="2433918" y="2940908"/>
            <a:ext cx="15329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Bonus Media &amp; Entertainment</a:t>
            </a:r>
            <a:endParaRPr lang="en-US" sz="1400" dirty="0"/>
          </a:p>
        </p:txBody>
      </p:sp>
      <p:sp>
        <p:nvSpPr>
          <p:cNvPr id="70" name="TextBox 69"/>
          <p:cNvSpPr txBox="1"/>
          <p:nvPr/>
        </p:nvSpPr>
        <p:spPr>
          <a:xfrm>
            <a:off x="2433918" y="3647152"/>
            <a:ext cx="15329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Higher Customer Retention</a:t>
            </a:r>
            <a:endParaRPr lang="en-US" sz="1400" dirty="0"/>
          </a:p>
        </p:txBody>
      </p:sp>
      <p:sp>
        <p:nvSpPr>
          <p:cNvPr id="74" name="TextBox 73"/>
          <p:cNvSpPr txBox="1"/>
          <p:nvPr/>
        </p:nvSpPr>
        <p:spPr>
          <a:xfrm>
            <a:off x="2418865" y="4337123"/>
            <a:ext cx="15329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Cost Effective Marketing</a:t>
            </a:r>
            <a:endParaRPr lang="en-US" sz="1400" dirty="0"/>
          </a:p>
        </p:txBody>
      </p:sp>
      <p:sp>
        <p:nvSpPr>
          <p:cNvPr id="79" name="TextBox 78"/>
          <p:cNvSpPr txBox="1"/>
          <p:nvPr/>
        </p:nvSpPr>
        <p:spPr>
          <a:xfrm>
            <a:off x="2433918" y="5071601"/>
            <a:ext cx="15329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Indirect Revenue Source</a:t>
            </a:r>
            <a:endParaRPr lang="en-US" sz="1400" dirty="0"/>
          </a:p>
        </p:txBody>
      </p:sp>
      <p:sp>
        <p:nvSpPr>
          <p:cNvPr id="80" name="TextBox 79"/>
          <p:cNvSpPr txBox="1"/>
          <p:nvPr/>
        </p:nvSpPr>
        <p:spPr>
          <a:xfrm>
            <a:off x="2433918" y="5794703"/>
            <a:ext cx="15329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Economical Delivery</a:t>
            </a:r>
            <a:endParaRPr lang="en-US" sz="1400" dirty="0"/>
          </a:p>
        </p:txBody>
      </p:sp>
      <p:sp>
        <p:nvSpPr>
          <p:cNvPr id="84" name="TextBox 83"/>
          <p:cNvSpPr txBox="1"/>
          <p:nvPr/>
        </p:nvSpPr>
        <p:spPr>
          <a:xfrm>
            <a:off x="10022305" y="2178424"/>
            <a:ext cx="15329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Gift / Offer a Friend</a:t>
            </a:r>
            <a:endParaRPr lang="en-US" sz="1400" dirty="0"/>
          </a:p>
        </p:txBody>
      </p:sp>
      <p:sp>
        <p:nvSpPr>
          <p:cNvPr id="86" name="TextBox 85"/>
          <p:cNvSpPr txBox="1"/>
          <p:nvPr/>
        </p:nvSpPr>
        <p:spPr>
          <a:xfrm>
            <a:off x="10012480" y="2865665"/>
            <a:ext cx="15329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Interactive Games &amp; Entertainment</a:t>
            </a:r>
            <a:endParaRPr lang="en-US" sz="1400" dirty="0"/>
          </a:p>
        </p:txBody>
      </p:sp>
      <p:sp>
        <p:nvSpPr>
          <p:cNvPr id="87" name="TextBox 86"/>
          <p:cNvSpPr txBox="1"/>
          <p:nvPr/>
        </p:nvSpPr>
        <p:spPr>
          <a:xfrm>
            <a:off x="10008857" y="3558423"/>
            <a:ext cx="1770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Enhanced Restaurant Search &amp; Selection</a:t>
            </a:r>
            <a:endParaRPr lang="en-US" sz="1400" dirty="0"/>
          </a:p>
        </p:txBody>
      </p:sp>
      <p:sp>
        <p:nvSpPr>
          <p:cNvPr id="97" name="TextBox 96"/>
          <p:cNvSpPr txBox="1"/>
          <p:nvPr/>
        </p:nvSpPr>
        <p:spPr>
          <a:xfrm>
            <a:off x="10076093" y="4237734"/>
            <a:ext cx="15329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Socializing </a:t>
            </a:r>
            <a:r>
              <a:rPr lang="en-US" sz="1400" dirty="0" smtClean="0"/>
              <a:t>Channel</a:t>
            </a:r>
            <a:endParaRPr lang="en-US" sz="1400" dirty="0"/>
          </a:p>
        </p:txBody>
      </p:sp>
      <p:sp>
        <p:nvSpPr>
          <p:cNvPr id="99" name="TextBox 98"/>
          <p:cNvSpPr txBox="1"/>
          <p:nvPr/>
        </p:nvSpPr>
        <p:spPr>
          <a:xfrm>
            <a:off x="10076093" y="4958850"/>
            <a:ext cx="15329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Standard Multi City Platform</a:t>
            </a:r>
            <a:endParaRPr lang="en-US" sz="1400" dirty="0"/>
          </a:p>
        </p:txBody>
      </p:sp>
      <p:sp>
        <p:nvSpPr>
          <p:cNvPr id="100" name="TextBox 99"/>
          <p:cNvSpPr txBox="1"/>
          <p:nvPr/>
        </p:nvSpPr>
        <p:spPr>
          <a:xfrm>
            <a:off x="10076093" y="5671667"/>
            <a:ext cx="15329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Event Registration &amp; Livestreaming</a:t>
            </a:r>
            <a:endParaRPr lang="en-US" sz="1400" dirty="0"/>
          </a:p>
        </p:txBody>
      </p:sp>
      <p:sp>
        <p:nvSpPr>
          <p:cNvPr id="102" name="TextBox 101"/>
          <p:cNvSpPr txBox="1"/>
          <p:nvPr/>
        </p:nvSpPr>
        <p:spPr>
          <a:xfrm>
            <a:off x="5512435" y="2463854"/>
            <a:ext cx="15329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Increased Digital Reach Through </a:t>
            </a:r>
            <a:r>
              <a:rPr lang="en-US" sz="1400" dirty="0"/>
              <a:t>A</a:t>
            </a:r>
            <a:r>
              <a:rPr lang="en-US" sz="1400" dirty="0" smtClean="0"/>
              <a:t>cceptance &amp; Branding</a:t>
            </a:r>
            <a:endParaRPr lang="en-US" sz="1400" dirty="0"/>
          </a:p>
        </p:txBody>
      </p:sp>
      <p:sp>
        <p:nvSpPr>
          <p:cNvPr id="103" name="TextBox 102"/>
          <p:cNvSpPr txBox="1"/>
          <p:nvPr/>
        </p:nvSpPr>
        <p:spPr>
          <a:xfrm>
            <a:off x="7348533" y="4013957"/>
            <a:ext cx="153296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Reduced Operating Costs </a:t>
            </a:r>
          </a:p>
          <a:p>
            <a:r>
              <a:rPr lang="en-US" sz="1400" dirty="0" smtClean="0"/>
              <a:t>&amp; Cross-Industry Marketing Network</a:t>
            </a:r>
            <a:endParaRPr lang="en-US" sz="1400" dirty="0"/>
          </a:p>
        </p:txBody>
      </p:sp>
      <p:sp>
        <p:nvSpPr>
          <p:cNvPr id="104" name="TextBox 103"/>
          <p:cNvSpPr txBox="1"/>
          <p:nvPr/>
        </p:nvSpPr>
        <p:spPr>
          <a:xfrm>
            <a:off x="4999849" y="4860343"/>
            <a:ext cx="15329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Corporate Events &amp; Flexible Packaging for Social Occasions</a:t>
            </a:r>
            <a:endParaRPr lang="en-US" sz="1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614338" y="1102736"/>
            <a:ext cx="6352615" cy="894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14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32230" y="217715"/>
            <a:ext cx="11698514" cy="6415314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258" y="246743"/>
            <a:ext cx="856343" cy="7914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58" y="1071676"/>
            <a:ext cx="841375" cy="7621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258" y="1863347"/>
            <a:ext cx="827542" cy="7370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531" y="2544923"/>
            <a:ext cx="764042" cy="75829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1335" y="3298262"/>
            <a:ext cx="778132" cy="79973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335" y="4070762"/>
            <a:ext cx="832757" cy="93685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7630" y="4933765"/>
            <a:ext cx="721506" cy="7588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2894" y="5716162"/>
            <a:ext cx="735013" cy="804117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146630" y="224441"/>
            <a:ext cx="94900" cy="640858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17" name="TextBox 16"/>
          <p:cNvSpPr txBox="1"/>
          <p:nvPr/>
        </p:nvSpPr>
        <p:spPr>
          <a:xfrm>
            <a:off x="1622889" y="368959"/>
            <a:ext cx="993864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dirty="0" smtClean="0">
                <a:solidFill>
                  <a:srgbClr val="002060"/>
                </a:solidFill>
                <a:latin typeface="Arial Black" panose="020B0A04020102020204" pitchFamily="34" charset="0"/>
              </a:rPr>
              <a:t>Corporate Management</a:t>
            </a:r>
            <a:endParaRPr lang="en-US" sz="2700" b="1" dirty="0" smtClean="0">
              <a:solidFill>
                <a:srgbClr val="0070C0"/>
              </a:solidFill>
              <a:latin typeface="Arial Black" panose="020B0A04020102020204" pitchFamily="34" charset="0"/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1214764" y="1014084"/>
            <a:ext cx="10717419" cy="24128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11700430" y="229638"/>
            <a:ext cx="232913" cy="7796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4315114" y="6336551"/>
            <a:ext cx="4114800" cy="365125"/>
          </a:xfrm>
        </p:spPr>
        <p:txBody>
          <a:bodyPr/>
          <a:lstStyle/>
          <a:p>
            <a:r>
              <a:rPr lang="en-US" dirty="0" smtClean="0"/>
              <a:t>Confidential and Proprietary. Copyright (c) by </a:t>
            </a:r>
            <a:r>
              <a:rPr lang="en-US" dirty="0" err="1" smtClean="0"/>
              <a:t>TrueVibez</a:t>
            </a:r>
            <a:r>
              <a:rPr lang="en-US" dirty="0" smtClean="0"/>
              <a:t> 2020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353069" y="1398494"/>
            <a:ext cx="802309" cy="48469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Customer Requirements </a:t>
            </a:r>
          </a:p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Business Requirements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11152681" y="1383248"/>
            <a:ext cx="700215" cy="48469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Customer Loyalty &amp; Business Results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221946" y="1398494"/>
            <a:ext cx="8852887" cy="7151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Management oriented processes &amp; board of Directors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Manage Capex, Op-Ex, Legal, Compliances, Business Process, Relationships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2221946" y="5516380"/>
            <a:ext cx="8883166" cy="72907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Infrastructure &amp; Support Functions – HR, Finance, Legal, IT, Admin, Sales, Support, Operations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2233226" y="2432032"/>
            <a:ext cx="2883026" cy="72907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Idea To Market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5221571" y="2431797"/>
            <a:ext cx="2864917" cy="72907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Market To Order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8191807" y="2431797"/>
            <a:ext cx="2868191" cy="72907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Order To Cash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233226" y="3238302"/>
            <a:ext cx="1229502" cy="221811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Business Model Development including App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36" name="Isosceles Triangle 35"/>
          <p:cNvSpPr/>
          <p:nvPr/>
        </p:nvSpPr>
        <p:spPr>
          <a:xfrm rot="5400000">
            <a:off x="2466783" y="4233824"/>
            <a:ext cx="2218546" cy="226649"/>
          </a:xfrm>
          <a:prstGeom prst="triangl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3689767" y="3240802"/>
            <a:ext cx="1229502" cy="221811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Business Development And Customer</a:t>
            </a:r>
          </a:p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Acquisition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38" name="Isosceles Triangle 37"/>
          <p:cNvSpPr/>
          <p:nvPr/>
        </p:nvSpPr>
        <p:spPr>
          <a:xfrm rot="5400000">
            <a:off x="3923324" y="4236324"/>
            <a:ext cx="2218546" cy="226649"/>
          </a:xfrm>
          <a:prstGeom prst="triangl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5251240" y="3240802"/>
            <a:ext cx="1152053" cy="221811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Sales &amp; Marketing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40" name="Isosceles Triangle 39"/>
          <p:cNvSpPr/>
          <p:nvPr/>
        </p:nvSpPr>
        <p:spPr>
          <a:xfrm rot="5400000">
            <a:off x="5407349" y="4236324"/>
            <a:ext cx="2218546" cy="226649"/>
          </a:xfrm>
          <a:prstGeom prst="triangl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6690293" y="3243302"/>
            <a:ext cx="1229502" cy="221811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Relationship Management with Business Partners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42" name="Isosceles Triangle 41"/>
          <p:cNvSpPr/>
          <p:nvPr/>
        </p:nvSpPr>
        <p:spPr>
          <a:xfrm rot="5400000">
            <a:off x="6923850" y="4238824"/>
            <a:ext cx="2218546" cy="226649"/>
          </a:xfrm>
          <a:prstGeom prst="triangl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8191807" y="3230812"/>
            <a:ext cx="1229502" cy="221811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Operations &amp; Support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44" name="Isosceles Triangle 43"/>
          <p:cNvSpPr/>
          <p:nvPr/>
        </p:nvSpPr>
        <p:spPr>
          <a:xfrm rot="5400000">
            <a:off x="8425364" y="4226334"/>
            <a:ext cx="2218546" cy="226649"/>
          </a:xfrm>
          <a:prstGeom prst="triangl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9675829" y="3230812"/>
            <a:ext cx="1229502" cy="221811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Enhancement &amp;</a:t>
            </a:r>
          </a:p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Infrastructure Uplifts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46" name="Isosceles Triangle 45"/>
          <p:cNvSpPr/>
          <p:nvPr/>
        </p:nvSpPr>
        <p:spPr>
          <a:xfrm rot="5400000">
            <a:off x="9909386" y="4226334"/>
            <a:ext cx="2218546" cy="226649"/>
          </a:xfrm>
          <a:prstGeom prst="triangl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4390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32230" y="217715"/>
            <a:ext cx="11698514" cy="6415314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258" y="246743"/>
            <a:ext cx="856343" cy="7914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58" y="1071676"/>
            <a:ext cx="841375" cy="7621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258" y="1863347"/>
            <a:ext cx="827542" cy="7370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531" y="2544923"/>
            <a:ext cx="764042" cy="75829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1335" y="3298262"/>
            <a:ext cx="778132" cy="79973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335" y="4070762"/>
            <a:ext cx="832757" cy="93685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7630" y="4933765"/>
            <a:ext cx="721506" cy="7588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2894" y="5716162"/>
            <a:ext cx="735013" cy="804117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146630" y="224441"/>
            <a:ext cx="94900" cy="640858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17" name="TextBox 16"/>
          <p:cNvSpPr txBox="1"/>
          <p:nvPr/>
        </p:nvSpPr>
        <p:spPr>
          <a:xfrm>
            <a:off x="1622889" y="368959"/>
            <a:ext cx="993864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dirty="0" smtClean="0">
                <a:solidFill>
                  <a:srgbClr val="002060"/>
                </a:solidFill>
                <a:latin typeface="Arial Black" panose="020B0A04020102020204" pitchFamily="34" charset="0"/>
              </a:rPr>
              <a:t>MVP – Correlation &amp; Interdependency</a:t>
            </a:r>
            <a:endParaRPr lang="en-US" sz="2700" b="1" dirty="0" smtClean="0">
              <a:solidFill>
                <a:srgbClr val="0070C0"/>
              </a:solidFill>
              <a:latin typeface="Arial Black" panose="020B0A04020102020204" pitchFamily="34" charset="0"/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1214764" y="1014084"/>
            <a:ext cx="10717419" cy="24128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11700430" y="229638"/>
            <a:ext cx="232913" cy="7796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4315114" y="6336551"/>
            <a:ext cx="4114800" cy="365125"/>
          </a:xfrm>
        </p:spPr>
        <p:txBody>
          <a:bodyPr/>
          <a:lstStyle/>
          <a:p>
            <a:r>
              <a:rPr lang="en-US" dirty="0" smtClean="0"/>
              <a:t>Confidential and Proprietary. Copyright (c) by </a:t>
            </a:r>
            <a:r>
              <a:rPr lang="en-US" dirty="0" err="1" smtClean="0"/>
              <a:t>TrueVibez</a:t>
            </a:r>
            <a:r>
              <a:rPr lang="en-US" dirty="0" smtClean="0"/>
              <a:t> 2020</a:t>
            </a:r>
            <a:endParaRPr lang="en-US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66032" y="1148887"/>
            <a:ext cx="9801225" cy="2543175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9714" y="3900436"/>
            <a:ext cx="10597485" cy="2442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556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32230" y="217715"/>
            <a:ext cx="11698514" cy="6415314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258" y="246743"/>
            <a:ext cx="856343" cy="7914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58" y="1071676"/>
            <a:ext cx="841375" cy="7621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258" y="1863347"/>
            <a:ext cx="827542" cy="7370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531" y="2544923"/>
            <a:ext cx="764042" cy="75829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1335" y="3298262"/>
            <a:ext cx="778132" cy="79973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335" y="4070762"/>
            <a:ext cx="832757" cy="93685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7630" y="4933765"/>
            <a:ext cx="721506" cy="7588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2894" y="5716162"/>
            <a:ext cx="735013" cy="804117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146630" y="224441"/>
            <a:ext cx="94900" cy="640858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17" name="TextBox 16"/>
          <p:cNvSpPr txBox="1"/>
          <p:nvPr/>
        </p:nvSpPr>
        <p:spPr>
          <a:xfrm>
            <a:off x="1622889" y="368959"/>
            <a:ext cx="993864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dirty="0" smtClean="0">
                <a:solidFill>
                  <a:srgbClr val="002060"/>
                </a:solidFill>
                <a:latin typeface="Arial Black" panose="020B0A04020102020204" pitchFamily="34" charset="0"/>
              </a:rPr>
              <a:t>Key Project Milestones</a:t>
            </a:r>
            <a:endParaRPr lang="en-US" sz="2700" b="1" dirty="0" smtClean="0">
              <a:solidFill>
                <a:srgbClr val="0070C0"/>
              </a:solidFill>
              <a:latin typeface="Arial Black" panose="020B0A04020102020204" pitchFamily="34" charset="0"/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1214764" y="1014084"/>
            <a:ext cx="10717419" cy="24128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11700430" y="229638"/>
            <a:ext cx="232913" cy="7796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4315114" y="6336551"/>
            <a:ext cx="4114800" cy="365125"/>
          </a:xfrm>
        </p:spPr>
        <p:txBody>
          <a:bodyPr/>
          <a:lstStyle/>
          <a:p>
            <a:r>
              <a:rPr lang="en-US" dirty="0" smtClean="0"/>
              <a:t>Confidential and Proprietary. Copyright (c) by </a:t>
            </a:r>
            <a:r>
              <a:rPr lang="en-US" dirty="0" err="1" smtClean="0"/>
              <a:t>TrueVibez</a:t>
            </a:r>
            <a:r>
              <a:rPr lang="en-US" dirty="0" smtClean="0"/>
              <a:t> 2020</a:t>
            </a:r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2462334" y="5058346"/>
            <a:ext cx="0" cy="682889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2447344" y="5073336"/>
            <a:ext cx="1644967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4083768" y="4386291"/>
            <a:ext cx="0" cy="682889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4068778" y="4401281"/>
            <a:ext cx="1644967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V="1">
            <a:off x="5687711" y="3726724"/>
            <a:ext cx="0" cy="682889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5672721" y="3741714"/>
            <a:ext cx="1644967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V="1">
            <a:off x="7306651" y="3067160"/>
            <a:ext cx="0" cy="682889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7291661" y="3082150"/>
            <a:ext cx="1644967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V="1">
            <a:off x="8910608" y="2407592"/>
            <a:ext cx="0" cy="682889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8895618" y="2422582"/>
            <a:ext cx="1644967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V="1">
            <a:off x="10499569" y="1733031"/>
            <a:ext cx="0" cy="682889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9670636" y="1123801"/>
            <a:ext cx="21346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u="sng" dirty="0" smtClean="0">
                <a:solidFill>
                  <a:srgbClr val="00B050"/>
                </a:solidFill>
              </a:rPr>
              <a:t>LAUNCH</a:t>
            </a:r>
            <a:endParaRPr lang="en-US" sz="2400" b="1" u="sng" dirty="0">
              <a:solidFill>
                <a:srgbClr val="00B050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973613" y="5799481"/>
            <a:ext cx="9517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 smtClean="0">
                <a:solidFill>
                  <a:srgbClr val="7030A0"/>
                </a:solidFill>
              </a:rPr>
              <a:t>MVP</a:t>
            </a:r>
            <a:endParaRPr lang="en-US" sz="2800" b="1" u="sng" dirty="0">
              <a:solidFill>
                <a:srgbClr val="7030A0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293722" y="4367902"/>
            <a:ext cx="28367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Consumer Research &amp; Merchant Data Collection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2513796" y="5180087"/>
            <a:ext cx="27495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Merchant Acquisition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3075258" y="3967612"/>
            <a:ext cx="27495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Branding &amp; </a:t>
            </a:r>
            <a:r>
              <a:rPr lang="en-US" sz="2000" dirty="0" smtClean="0"/>
              <a:t>Marketing</a:t>
            </a:r>
            <a:endParaRPr lang="en-US" sz="2000" dirty="0"/>
          </a:p>
        </p:txBody>
      </p:sp>
      <p:sp>
        <p:nvSpPr>
          <p:cNvPr id="43" name="TextBox 42"/>
          <p:cNvSpPr txBox="1"/>
          <p:nvPr/>
        </p:nvSpPr>
        <p:spPr>
          <a:xfrm>
            <a:off x="4312945" y="4408927"/>
            <a:ext cx="27495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AR/VR Interface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4766940" y="3305887"/>
            <a:ext cx="27495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NBFC/Bank </a:t>
            </a:r>
            <a:r>
              <a:rPr lang="en-US" sz="2000" dirty="0" smtClean="0"/>
              <a:t>Integration</a:t>
            </a:r>
            <a:endParaRPr lang="en-US" sz="2000" dirty="0"/>
          </a:p>
        </p:txBody>
      </p:sp>
      <p:sp>
        <p:nvSpPr>
          <p:cNvPr id="45" name="TextBox 44"/>
          <p:cNvSpPr txBox="1"/>
          <p:nvPr/>
        </p:nvSpPr>
        <p:spPr>
          <a:xfrm>
            <a:off x="5778032" y="3741029"/>
            <a:ext cx="27495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PPI </a:t>
            </a:r>
            <a:r>
              <a:rPr lang="en-US" sz="2000" dirty="0" smtClean="0"/>
              <a:t>License Procurement</a:t>
            </a:r>
            <a:endParaRPr lang="en-US" sz="2000" dirty="0"/>
          </a:p>
        </p:txBody>
      </p:sp>
      <p:sp>
        <p:nvSpPr>
          <p:cNvPr id="46" name="TextBox 45"/>
          <p:cNvSpPr txBox="1"/>
          <p:nvPr/>
        </p:nvSpPr>
        <p:spPr>
          <a:xfrm>
            <a:off x="5111883" y="2640057"/>
            <a:ext cx="41196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Infrastructure &amp; Governance Setup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7467198" y="3085204"/>
            <a:ext cx="27495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Audit &amp; Compliance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8404833" y="1918270"/>
            <a:ext cx="27495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Beta &amp; Penny Test</a:t>
            </a:r>
            <a:endParaRPr lang="en-US" sz="2000" dirty="0"/>
          </a:p>
        </p:txBody>
      </p:sp>
      <p:sp>
        <p:nvSpPr>
          <p:cNvPr id="49" name="TextBox 48"/>
          <p:cNvSpPr txBox="1"/>
          <p:nvPr/>
        </p:nvSpPr>
        <p:spPr>
          <a:xfrm>
            <a:off x="9112098" y="2441979"/>
            <a:ext cx="22464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Pilot &amp; Analytics</a:t>
            </a:r>
            <a:endParaRPr lang="en-US" sz="2000" dirty="0"/>
          </a:p>
        </p:txBody>
      </p:sp>
      <p:graphicFrame>
        <p:nvGraphicFramePr>
          <p:cNvPr id="55" name="Diagram 54"/>
          <p:cNvGraphicFramePr/>
          <p:nvPr>
            <p:extLst>
              <p:ext uri="{D42A27DB-BD31-4B8C-83A1-F6EECF244321}">
                <p14:modId xmlns:p14="http://schemas.microsoft.com/office/powerpoint/2010/main" val="930773068"/>
              </p:ext>
            </p:extLst>
          </p:nvPr>
        </p:nvGraphicFramePr>
        <p:xfrm>
          <a:off x="1577089" y="1136256"/>
          <a:ext cx="8128000" cy="28814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</p:spTree>
    <p:extLst>
      <p:ext uri="{BB962C8B-B14F-4D97-AF65-F5344CB8AC3E}">
        <p14:creationId xmlns:p14="http://schemas.microsoft.com/office/powerpoint/2010/main" val="3453420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32230" y="217715"/>
            <a:ext cx="11698514" cy="6415314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258" y="246743"/>
            <a:ext cx="856343" cy="7914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58" y="1071676"/>
            <a:ext cx="841375" cy="7621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258" y="1863347"/>
            <a:ext cx="827542" cy="7370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531" y="2544923"/>
            <a:ext cx="764042" cy="75829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1335" y="3298262"/>
            <a:ext cx="778132" cy="79973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335" y="4070762"/>
            <a:ext cx="832757" cy="93685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7630" y="4933765"/>
            <a:ext cx="721506" cy="7588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2894" y="5716162"/>
            <a:ext cx="735013" cy="804117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146630" y="224441"/>
            <a:ext cx="94900" cy="640858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17" name="TextBox 16"/>
          <p:cNvSpPr txBox="1"/>
          <p:nvPr/>
        </p:nvSpPr>
        <p:spPr>
          <a:xfrm>
            <a:off x="1622888" y="368959"/>
            <a:ext cx="792289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dirty="0" smtClean="0">
                <a:solidFill>
                  <a:srgbClr val="002060"/>
                </a:solidFill>
                <a:latin typeface="Arial Black" panose="020B0A04020102020204" pitchFamily="34" charset="0"/>
              </a:rPr>
              <a:t>Phased Evolution Plan</a:t>
            </a:r>
            <a:endParaRPr lang="en-US" sz="2700" b="1" dirty="0" smtClean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1214764" y="1014084"/>
            <a:ext cx="10717419" cy="24128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11700430" y="229638"/>
            <a:ext cx="232913" cy="7796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70127" y="1061401"/>
            <a:ext cx="10660617" cy="5514975"/>
          </a:xfrm>
          <a:prstGeom prst="rect">
            <a:avLst/>
          </a:prstGeom>
        </p:spPr>
      </p:pic>
      <p:sp>
        <p:nvSpPr>
          <p:cNvPr id="22" name="Slide Number Placeholder 2"/>
          <p:cNvSpPr txBox="1">
            <a:spLocks/>
          </p:cNvSpPr>
          <p:nvPr/>
        </p:nvSpPr>
        <p:spPr>
          <a:xfrm>
            <a:off x="9110644" y="632477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4960F7B-5716-4810-A91D-46252C2EC1F4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24" name="Footer Placeholder 1"/>
          <p:cNvSpPr txBox="1">
            <a:spLocks/>
          </p:cNvSpPr>
          <p:nvPr/>
        </p:nvSpPr>
        <p:spPr>
          <a:xfrm>
            <a:off x="4489938" y="636488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Confidential and Proprietary. Copyright (c) by </a:t>
            </a:r>
            <a:r>
              <a:rPr lang="en-US" dirty="0" err="1" smtClean="0"/>
              <a:t>TrueVibez</a:t>
            </a:r>
            <a:r>
              <a:rPr lang="en-US" dirty="0" smtClean="0"/>
              <a:t> 2020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956149" y="4715995"/>
            <a:ext cx="6096000" cy="1184940"/>
          </a:xfrm>
          <a:prstGeom prst="rect">
            <a:avLst/>
          </a:prstGeom>
        </p:spPr>
        <p:txBody>
          <a:bodyPr>
            <a:spAutoFit/>
          </a:bodyPr>
          <a:lstStyle/>
          <a:p>
            <a:pPr marL="788988" lvl="4" indent="-285750" algn="just" defTabSz="969963" eaLnBrk="0" hangingPunct="0">
              <a:spcBef>
                <a:spcPts val="600"/>
              </a:spcBef>
              <a:buSzPct val="125000"/>
              <a:buFont typeface="Wingdings" panose="05000000000000000000" pitchFamily="2" charset="2"/>
              <a:buChar char="Ø"/>
              <a:defRPr/>
            </a:pPr>
            <a:r>
              <a:rPr lang="en-US" sz="1400" dirty="0">
                <a:solidFill>
                  <a:schemeClr val="bg1"/>
                </a:solidFill>
              </a:rPr>
              <a:t>Hospitality governance &amp; administration solution</a:t>
            </a:r>
          </a:p>
          <a:p>
            <a:pPr marL="788988" lvl="4" indent="-285750" algn="just" defTabSz="969963" eaLnBrk="0" hangingPunct="0">
              <a:spcBef>
                <a:spcPts val="600"/>
              </a:spcBef>
              <a:buSzPct val="125000"/>
              <a:buFont typeface="Wingdings" panose="05000000000000000000" pitchFamily="2" charset="2"/>
              <a:buChar char="Ø"/>
              <a:defRPr/>
            </a:pPr>
            <a:r>
              <a:rPr lang="en-US" sz="1400" dirty="0">
                <a:solidFill>
                  <a:schemeClr val="bg1"/>
                </a:solidFill>
              </a:rPr>
              <a:t>Sponsored Event Services, Corporate Tie-Ups</a:t>
            </a:r>
          </a:p>
          <a:p>
            <a:pPr marL="788988" lvl="4" indent="-285750" algn="just" defTabSz="969963" eaLnBrk="0" hangingPunct="0">
              <a:spcBef>
                <a:spcPts val="600"/>
              </a:spcBef>
              <a:buSzPct val="125000"/>
              <a:buFont typeface="Wingdings" panose="05000000000000000000" pitchFamily="2" charset="2"/>
              <a:buChar char="Ø"/>
              <a:defRPr/>
            </a:pPr>
            <a:r>
              <a:rPr lang="en-US" sz="1400" dirty="0">
                <a:solidFill>
                  <a:schemeClr val="bg1"/>
                </a:solidFill>
              </a:rPr>
              <a:t>Pricing diversification, E</a:t>
            </a:r>
            <a:r>
              <a:rPr lang="en-US" sz="1400" dirty="0" smtClean="0">
                <a:solidFill>
                  <a:schemeClr val="bg1"/>
                </a:solidFill>
              </a:rPr>
              <a:t>xternal app integration</a:t>
            </a:r>
            <a:endParaRPr lang="en-US" sz="1400" dirty="0">
              <a:solidFill>
                <a:schemeClr val="bg1"/>
              </a:solidFill>
            </a:endParaRPr>
          </a:p>
          <a:p>
            <a:pPr marL="788988" lvl="4" indent="-285750" algn="just" defTabSz="969963" eaLnBrk="0" hangingPunct="0">
              <a:spcBef>
                <a:spcPts val="600"/>
              </a:spcBef>
              <a:buSzPct val="125000"/>
              <a:buFont typeface="Wingdings" panose="05000000000000000000" pitchFamily="2" charset="2"/>
              <a:buChar char="Ø"/>
              <a:defRPr/>
            </a:pPr>
            <a:r>
              <a:rPr lang="en-US" sz="1400" dirty="0">
                <a:solidFill>
                  <a:schemeClr val="bg1"/>
                </a:solidFill>
              </a:rPr>
              <a:t>WAIŪ Hangout &amp; personalized </a:t>
            </a:r>
            <a:r>
              <a:rPr lang="en-US" sz="1400" dirty="0" smtClean="0">
                <a:solidFill>
                  <a:schemeClr val="bg1"/>
                </a:solidFill>
              </a:rPr>
              <a:t>offers </a:t>
            </a:r>
            <a:r>
              <a:rPr lang="en-US" sz="1400" dirty="0">
                <a:solidFill>
                  <a:schemeClr val="bg1"/>
                </a:solidFill>
              </a:rPr>
              <a:t>&amp; events</a:t>
            </a:r>
          </a:p>
        </p:txBody>
      </p:sp>
      <p:sp>
        <p:nvSpPr>
          <p:cNvPr id="29" name="Rectangle 28"/>
          <p:cNvSpPr/>
          <p:nvPr/>
        </p:nvSpPr>
        <p:spPr>
          <a:xfrm>
            <a:off x="5166116" y="3698130"/>
            <a:ext cx="6096000" cy="892552"/>
          </a:xfrm>
          <a:prstGeom prst="rect">
            <a:avLst/>
          </a:prstGeom>
        </p:spPr>
        <p:txBody>
          <a:bodyPr>
            <a:spAutoFit/>
          </a:bodyPr>
          <a:lstStyle/>
          <a:p>
            <a:pPr marL="788988" lvl="4" indent="-285750" algn="just" defTabSz="969963" eaLnBrk="0" hangingPunct="0">
              <a:spcBef>
                <a:spcPts val="600"/>
              </a:spcBef>
              <a:buSzPct val="125000"/>
              <a:buFont typeface="Wingdings" panose="05000000000000000000" pitchFamily="2" charset="2"/>
              <a:buChar char="Ø"/>
              <a:defRPr/>
            </a:pPr>
            <a:r>
              <a:rPr lang="en-US" sz="1400" dirty="0">
                <a:solidFill>
                  <a:schemeClr val="bg1"/>
                </a:solidFill>
              </a:rPr>
              <a:t>Horizontal expansion of broadcasting</a:t>
            </a:r>
          </a:p>
          <a:p>
            <a:pPr marL="788988" lvl="4" indent="-285750" algn="just" defTabSz="969963" eaLnBrk="0" hangingPunct="0">
              <a:spcBef>
                <a:spcPts val="600"/>
              </a:spcBef>
              <a:buSzPct val="125000"/>
              <a:buFont typeface="Wingdings" panose="05000000000000000000" pitchFamily="2" charset="2"/>
              <a:buChar char="Ø"/>
              <a:defRPr/>
            </a:pPr>
            <a:r>
              <a:rPr lang="en-US" sz="1400" dirty="0">
                <a:solidFill>
                  <a:schemeClr val="bg1"/>
                </a:solidFill>
              </a:rPr>
              <a:t>Multi-tier membership with range of </a:t>
            </a:r>
            <a:r>
              <a:rPr lang="en-US" sz="1400" dirty="0" smtClean="0">
                <a:solidFill>
                  <a:schemeClr val="bg1"/>
                </a:solidFill>
              </a:rPr>
              <a:t>features</a:t>
            </a:r>
            <a:endParaRPr lang="en-US" sz="1400" dirty="0">
              <a:solidFill>
                <a:schemeClr val="bg1"/>
              </a:solidFill>
            </a:endParaRPr>
          </a:p>
          <a:p>
            <a:pPr marL="788988" lvl="4" indent="-285750" algn="just" defTabSz="969963" eaLnBrk="0" hangingPunct="0">
              <a:spcBef>
                <a:spcPts val="600"/>
              </a:spcBef>
              <a:buSzPct val="125000"/>
              <a:buFont typeface="Wingdings" panose="05000000000000000000" pitchFamily="2" charset="2"/>
              <a:buChar char="Ø"/>
              <a:defRPr/>
            </a:pPr>
            <a:r>
              <a:rPr lang="en-US" sz="1400" dirty="0">
                <a:solidFill>
                  <a:schemeClr val="bg1"/>
                </a:solidFill>
              </a:rPr>
              <a:t>Data science &amp; analytics, Supply-chain services</a:t>
            </a:r>
          </a:p>
        </p:txBody>
      </p:sp>
      <p:sp>
        <p:nvSpPr>
          <p:cNvPr id="30" name="Rectangle 29"/>
          <p:cNvSpPr/>
          <p:nvPr/>
        </p:nvSpPr>
        <p:spPr>
          <a:xfrm>
            <a:off x="4200054" y="2616260"/>
            <a:ext cx="4835236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88988" lvl="4" indent="-285750" algn="just" defTabSz="969963" eaLnBrk="0" hangingPunct="0">
              <a:spcBef>
                <a:spcPts val="600"/>
              </a:spcBef>
              <a:buSzPct val="125000"/>
              <a:buFont typeface="Wingdings" panose="05000000000000000000" pitchFamily="2" charset="2"/>
              <a:buChar char="Ø"/>
              <a:defRPr/>
            </a:pPr>
            <a:r>
              <a:rPr lang="en-US" sz="1400" dirty="0">
                <a:solidFill>
                  <a:schemeClr val="bg1"/>
                </a:solidFill>
              </a:rPr>
              <a:t>Overseas launch, Integration with other apps</a:t>
            </a:r>
          </a:p>
          <a:p>
            <a:pPr marL="788988" lvl="4" indent="-285750" algn="just" defTabSz="969963" eaLnBrk="0" hangingPunct="0">
              <a:spcBef>
                <a:spcPts val="600"/>
              </a:spcBef>
              <a:buSzPct val="125000"/>
              <a:buFont typeface="Wingdings" panose="05000000000000000000" pitchFamily="2" charset="2"/>
              <a:buChar char="Ø"/>
              <a:defRPr/>
            </a:pPr>
            <a:r>
              <a:rPr lang="en-US" sz="1400" dirty="0">
                <a:solidFill>
                  <a:schemeClr val="bg1"/>
                </a:solidFill>
              </a:rPr>
              <a:t>Restaurant appraisal &amp; consumer rating</a:t>
            </a:r>
          </a:p>
          <a:p>
            <a:pPr marL="788988" lvl="4" indent="-285750" algn="just" defTabSz="969963" eaLnBrk="0" hangingPunct="0">
              <a:spcBef>
                <a:spcPts val="600"/>
              </a:spcBef>
              <a:buSzPct val="125000"/>
              <a:buFont typeface="Wingdings" panose="05000000000000000000" pitchFamily="2" charset="2"/>
              <a:buChar char="Ø"/>
              <a:defRPr/>
            </a:pPr>
            <a:r>
              <a:rPr lang="en-US" sz="1400" dirty="0">
                <a:solidFill>
                  <a:schemeClr val="bg1"/>
                </a:solidFill>
              </a:rPr>
              <a:t>SOP standardization &amp; master training</a:t>
            </a:r>
          </a:p>
        </p:txBody>
      </p:sp>
    </p:spTree>
    <p:extLst>
      <p:ext uri="{BB962C8B-B14F-4D97-AF65-F5344CB8AC3E}">
        <p14:creationId xmlns:p14="http://schemas.microsoft.com/office/powerpoint/2010/main" val="4132453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32230" y="217715"/>
            <a:ext cx="11698514" cy="6415314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258" y="246743"/>
            <a:ext cx="856343" cy="7914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58" y="1071676"/>
            <a:ext cx="841375" cy="7621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258" y="1863347"/>
            <a:ext cx="827542" cy="7370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531" y="2544923"/>
            <a:ext cx="764042" cy="75829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1335" y="3298262"/>
            <a:ext cx="778132" cy="79973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335" y="4070762"/>
            <a:ext cx="832757" cy="93685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7630" y="4933765"/>
            <a:ext cx="721506" cy="7588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2894" y="5716162"/>
            <a:ext cx="735013" cy="804117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146630" y="224441"/>
            <a:ext cx="94900" cy="640858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17" name="TextBox 16"/>
          <p:cNvSpPr txBox="1"/>
          <p:nvPr/>
        </p:nvSpPr>
        <p:spPr>
          <a:xfrm>
            <a:off x="1622889" y="368959"/>
            <a:ext cx="450214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dirty="0" smtClean="0">
                <a:solidFill>
                  <a:srgbClr val="002060"/>
                </a:solidFill>
                <a:latin typeface="Arial Black" panose="020B0A04020102020204" pitchFamily="34" charset="0"/>
              </a:rPr>
              <a:t>Question &amp; Answers</a:t>
            </a: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1214764" y="1014084"/>
            <a:ext cx="10717419" cy="24128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11700430" y="229638"/>
            <a:ext cx="232913" cy="7796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pic>
        <p:nvPicPr>
          <p:cNvPr id="22" name="Picture 2" descr="https://lh6.googleusercontent.com/dU39hudp5xW59pQ-YihItXjKqrI28tV3G3u-9QiXcMOY1zn_EyLjziKmft1QiwXiaX7NhymbjfZV3rx_wiNrGzhvvgk08xOMHzpfLPootlGFbTJX7vwBc2GS12qF7uRmiUPSAiTf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3494" y="1318510"/>
            <a:ext cx="7506791" cy="4138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41530" y="5673297"/>
            <a:ext cx="2181225" cy="78105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292126" y="5673297"/>
            <a:ext cx="2133600" cy="809625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473351" y="5644722"/>
            <a:ext cx="2114550" cy="809625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587901" y="5635197"/>
            <a:ext cx="1920894" cy="81915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511394" y="5644722"/>
            <a:ext cx="2333625" cy="828675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Confidential and Proprietary. Copyright (c) by TrueVibez 2020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2763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32230" y="217715"/>
            <a:ext cx="11698514" cy="6415314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258" y="246743"/>
            <a:ext cx="856343" cy="7914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58" y="1071676"/>
            <a:ext cx="841375" cy="7621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258" y="1863347"/>
            <a:ext cx="827542" cy="7370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531" y="2544923"/>
            <a:ext cx="764042" cy="75829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1335" y="3298262"/>
            <a:ext cx="778132" cy="79973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335" y="4070762"/>
            <a:ext cx="832757" cy="93685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7630" y="4933765"/>
            <a:ext cx="721506" cy="7588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2894" y="5716162"/>
            <a:ext cx="735013" cy="804117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146630" y="224441"/>
            <a:ext cx="94900" cy="640858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17" name="TextBox 16"/>
          <p:cNvSpPr txBox="1"/>
          <p:nvPr/>
        </p:nvSpPr>
        <p:spPr>
          <a:xfrm>
            <a:off x="1622888" y="368959"/>
            <a:ext cx="97309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dirty="0">
                <a:solidFill>
                  <a:srgbClr val="002060"/>
                </a:solidFill>
                <a:latin typeface="Arial Black" panose="020B0A04020102020204" pitchFamily="34" charset="0"/>
              </a:rPr>
              <a:t>Appendix </a:t>
            </a:r>
            <a:r>
              <a:rPr lang="en-US" sz="2700" b="1" dirty="0" smtClean="0">
                <a:solidFill>
                  <a:srgbClr val="002060"/>
                </a:solidFill>
                <a:latin typeface="Arial Black" panose="020B0A04020102020204" pitchFamily="34" charset="0"/>
              </a:rPr>
              <a:t>1: </a:t>
            </a:r>
            <a:r>
              <a:rPr lang="en-US" sz="2700" b="1" dirty="0">
                <a:solidFill>
                  <a:srgbClr val="002060"/>
                </a:solidFill>
                <a:latin typeface="Arial Black" panose="020B0A04020102020204" pitchFamily="34" charset="0"/>
              </a:rPr>
              <a:t>Indicative Process Flow – Purchase</a:t>
            </a:r>
          </a:p>
          <a:p>
            <a:endParaRPr lang="en-US" sz="2700" b="1" dirty="0" smtClean="0">
              <a:solidFill>
                <a:srgbClr val="002060"/>
              </a:solidFill>
              <a:latin typeface="Arial Black" panose="020B0A04020102020204" pitchFamily="34" charset="0"/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1214764" y="1014084"/>
            <a:ext cx="10717419" cy="24128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11700430" y="229638"/>
            <a:ext cx="232913" cy="7796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41530" y="5673297"/>
            <a:ext cx="2181225" cy="78105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92126" y="5673297"/>
            <a:ext cx="2133600" cy="809625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473351" y="5644722"/>
            <a:ext cx="2114550" cy="809625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587901" y="5635197"/>
            <a:ext cx="1920894" cy="81915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511394" y="5644722"/>
            <a:ext cx="2333625" cy="828675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Confidential and Proprietary. Copyright (c) by TrueVibez 2020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18</a:t>
            </a:fld>
            <a:endParaRPr lang="en-US" dirty="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226584" y="1060514"/>
            <a:ext cx="10704159" cy="5412883"/>
          </a:xfrm>
          <a:prstGeom prst="rect">
            <a:avLst/>
          </a:prstGeom>
        </p:spPr>
      </p:pic>
      <p:cxnSp>
        <p:nvCxnSpPr>
          <p:cNvPr id="29" name="Straight Connector 28"/>
          <p:cNvCxnSpPr/>
          <p:nvPr/>
        </p:nvCxnSpPr>
        <p:spPr>
          <a:xfrm>
            <a:off x="6656525" y="2819718"/>
            <a:ext cx="0" cy="560073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1066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32230" y="217715"/>
            <a:ext cx="11698514" cy="6415314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58" y="246743"/>
            <a:ext cx="856343" cy="7914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258" y="1071676"/>
            <a:ext cx="841375" cy="7621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258" y="1863347"/>
            <a:ext cx="827542" cy="7370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531" y="2544923"/>
            <a:ext cx="764042" cy="75829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335" y="3298262"/>
            <a:ext cx="778132" cy="79973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1335" y="4070762"/>
            <a:ext cx="832757" cy="93685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7630" y="4933765"/>
            <a:ext cx="721506" cy="7588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2894" y="5716162"/>
            <a:ext cx="735013" cy="804117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146630" y="224441"/>
            <a:ext cx="94900" cy="640858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17" name="TextBox 16"/>
          <p:cNvSpPr txBox="1"/>
          <p:nvPr/>
        </p:nvSpPr>
        <p:spPr>
          <a:xfrm>
            <a:off x="1622889" y="368959"/>
            <a:ext cx="79640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dirty="0">
                <a:solidFill>
                  <a:srgbClr val="002060"/>
                </a:solidFill>
                <a:latin typeface="Arial Black" panose="020B0A04020102020204" pitchFamily="34" charset="0"/>
              </a:rPr>
              <a:t>WA</a:t>
            </a:r>
            <a:r>
              <a:rPr lang="en-US" sz="2700" b="1" dirty="0">
                <a:solidFill>
                  <a:srgbClr val="FF0000"/>
                </a:solidFill>
                <a:latin typeface="Arial Black" panose="020B0A04020102020204" pitchFamily="34" charset="0"/>
              </a:rPr>
              <a:t>I</a:t>
            </a:r>
            <a:r>
              <a:rPr lang="en-US" sz="2700" b="1" dirty="0">
                <a:solidFill>
                  <a:srgbClr val="002060"/>
                </a:solidFill>
                <a:latin typeface="Arial Black" panose="020B0A04020102020204" pitchFamily="34" charset="0"/>
              </a:rPr>
              <a:t>Ū : Mission</a:t>
            </a:r>
            <a:r>
              <a:rPr lang="en-US" sz="2700" b="1" dirty="0" smtClean="0">
                <a:solidFill>
                  <a:srgbClr val="002060"/>
                </a:solidFill>
                <a:latin typeface="Arial Black" panose="020B0A04020102020204" pitchFamily="34" charset="0"/>
              </a:rPr>
              <a:t>, Vision &amp; Values</a:t>
            </a:r>
            <a:endParaRPr lang="en-US" sz="2700" b="1" dirty="0">
              <a:solidFill>
                <a:srgbClr val="002060"/>
              </a:solidFill>
              <a:latin typeface="Arial Black" panose="020B0A04020102020204" pitchFamily="34" charset="0"/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1214764" y="1014084"/>
            <a:ext cx="10717419" cy="24128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11700430" y="229638"/>
            <a:ext cx="232913" cy="7796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51" name="Rounded Rectangle 50"/>
          <p:cNvSpPr/>
          <p:nvPr/>
        </p:nvSpPr>
        <p:spPr>
          <a:xfrm>
            <a:off x="1284068" y="1100253"/>
            <a:ext cx="10545981" cy="52855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31788" lvl="3" indent="-285750" defTabSz="969963" eaLnBrk="0" hangingPunct="0">
              <a:spcBef>
                <a:spcPts val="1000"/>
              </a:spcBef>
              <a:spcAft>
                <a:spcPts val="600"/>
              </a:spcAft>
              <a:buSzPct val="125000"/>
              <a:buFont typeface="Wingdings" panose="05000000000000000000" pitchFamily="2" charset="2"/>
              <a:buChar char="v"/>
              <a:defRPr/>
            </a:pPr>
            <a:r>
              <a:rPr lang="en-US" sz="2800" b="1" dirty="0" smtClean="0">
                <a:solidFill>
                  <a:srgbClr val="002060"/>
                </a:solidFill>
              </a:rPr>
              <a:t>Mission:</a:t>
            </a:r>
          </a:p>
          <a:p>
            <a:pPr marL="46038" lvl="3" algn="just" defTabSz="969963" eaLnBrk="0" hangingPunct="0">
              <a:spcBef>
                <a:spcPts val="1000"/>
              </a:spcBef>
              <a:spcAft>
                <a:spcPts val="600"/>
              </a:spcAft>
              <a:buSzPct val="125000"/>
              <a:defRPr/>
            </a:pPr>
            <a:r>
              <a:rPr lang="en-US" sz="1900" dirty="0" smtClean="0">
                <a:solidFill>
                  <a:srgbClr val="002060"/>
                </a:solidFill>
              </a:rPr>
              <a:t>To become </a:t>
            </a:r>
            <a:r>
              <a:rPr lang="en-US" sz="1900" dirty="0">
                <a:solidFill>
                  <a:srgbClr val="002060"/>
                </a:solidFill>
              </a:rPr>
              <a:t>a global leader in hospitality industry, </a:t>
            </a:r>
            <a:r>
              <a:rPr lang="en-US" sz="1900" dirty="0" smtClean="0">
                <a:solidFill>
                  <a:srgbClr val="002060"/>
                </a:solidFill>
              </a:rPr>
              <a:t>realizing pioneering advancements in established services</a:t>
            </a:r>
            <a:r>
              <a:rPr lang="en-US" sz="1900" dirty="0">
                <a:solidFill>
                  <a:srgbClr val="002060"/>
                </a:solidFill>
              </a:rPr>
              <a:t>, to </a:t>
            </a:r>
            <a:r>
              <a:rPr lang="en-US" sz="1900" dirty="0" smtClean="0">
                <a:solidFill>
                  <a:srgbClr val="002060"/>
                </a:solidFill>
              </a:rPr>
              <a:t>accomplish growth of both our partners </a:t>
            </a:r>
            <a:r>
              <a:rPr lang="en-US" sz="1900" dirty="0">
                <a:solidFill>
                  <a:srgbClr val="002060"/>
                </a:solidFill>
              </a:rPr>
              <a:t>&amp; </a:t>
            </a:r>
            <a:r>
              <a:rPr lang="en-US" sz="1900" dirty="0" smtClean="0">
                <a:solidFill>
                  <a:srgbClr val="002060"/>
                </a:solidFill>
              </a:rPr>
              <a:t>customers</a:t>
            </a:r>
            <a:endParaRPr lang="en-US" sz="1900" dirty="0">
              <a:solidFill>
                <a:srgbClr val="002060"/>
              </a:solidFill>
            </a:endParaRPr>
          </a:p>
          <a:p>
            <a:pPr marL="331788" lvl="3" indent="-285750" defTabSz="969963" eaLnBrk="0" hangingPunct="0">
              <a:spcBef>
                <a:spcPts val="1000"/>
              </a:spcBef>
              <a:spcAft>
                <a:spcPts val="600"/>
              </a:spcAft>
              <a:buSzPct val="125000"/>
              <a:buFont typeface="Wingdings" panose="05000000000000000000" pitchFamily="2" charset="2"/>
              <a:buChar char="v"/>
              <a:defRPr/>
            </a:pPr>
            <a:r>
              <a:rPr lang="en-US" sz="2800" b="1" dirty="0" smtClean="0">
                <a:solidFill>
                  <a:srgbClr val="002060"/>
                </a:solidFill>
              </a:rPr>
              <a:t>Vision:</a:t>
            </a:r>
          </a:p>
          <a:p>
            <a:pPr marL="46038" lvl="3" algn="just" defTabSz="969963" eaLnBrk="0" hangingPunct="0">
              <a:spcBef>
                <a:spcPts val="1000"/>
              </a:spcBef>
              <a:spcAft>
                <a:spcPts val="600"/>
              </a:spcAft>
              <a:buSzPct val="125000"/>
              <a:defRPr/>
            </a:pPr>
            <a:r>
              <a:rPr lang="en-US" sz="1900" dirty="0" smtClean="0">
                <a:solidFill>
                  <a:srgbClr val="002060"/>
                </a:solidFill>
              </a:rPr>
              <a:t>WA</a:t>
            </a:r>
            <a:r>
              <a:rPr lang="en-US" sz="1900" dirty="0" smtClean="0">
                <a:solidFill>
                  <a:srgbClr val="FF0000"/>
                </a:solidFill>
              </a:rPr>
              <a:t>I</a:t>
            </a:r>
            <a:r>
              <a:rPr lang="en-US" sz="1900" dirty="0" smtClean="0">
                <a:solidFill>
                  <a:srgbClr val="002060"/>
                </a:solidFill>
              </a:rPr>
              <a:t>Ū is </a:t>
            </a:r>
            <a:r>
              <a:rPr lang="en-US" sz="1900" dirty="0">
                <a:solidFill>
                  <a:srgbClr val="002060"/>
                </a:solidFill>
              </a:rPr>
              <a:t>dedicated to provide modern &amp; innovative solutions to our </a:t>
            </a:r>
            <a:r>
              <a:rPr lang="en-US" sz="1900" dirty="0" smtClean="0">
                <a:solidFill>
                  <a:srgbClr val="002060"/>
                </a:solidFill>
              </a:rPr>
              <a:t>hospitality partners</a:t>
            </a:r>
            <a:r>
              <a:rPr lang="en-US" sz="1900" dirty="0">
                <a:solidFill>
                  <a:srgbClr val="002060"/>
                </a:solidFill>
              </a:rPr>
              <a:t>, via introduction of technology evolution in their offerings and opening avenues of inspiring new business horizons.</a:t>
            </a:r>
          </a:p>
          <a:p>
            <a:pPr marL="331788" lvl="3" indent="-285750" defTabSz="969963" eaLnBrk="0" hangingPunct="0">
              <a:spcBef>
                <a:spcPts val="1000"/>
              </a:spcBef>
              <a:spcAft>
                <a:spcPts val="600"/>
              </a:spcAft>
              <a:buSzPct val="125000"/>
              <a:buFont typeface="Wingdings" panose="05000000000000000000" pitchFamily="2" charset="2"/>
              <a:buChar char="v"/>
              <a:defRPr/>
            </a:pPr>
            <a:r>
              <a:rPr lang="en-US" sz="2800" b="1" dirty="0" smtClean="0">
                <a:solidFill>
                  <a:srgbClr val="002060"/>
                </a:solidFill>
              </a:rPr>
              <a:t>Values:</a:t>
            </a:r>
            <a:endParaRPr lang="en-US" sz="2800" b="1" dirty="0">
              <a:solidFill>
                <a:srgbClr val="002060"/>
              </a:solidFill>
            </a:endParaRPr>
          </a:p>
          <a:p>
            <a:pPr marL="388938" lvl="3" indent="-342900" algn="just" defTabSz="969963" eaLnBrk="0" hangingPunct="0">
              <a:spcBef>
                <a:spcPts val="1000"/>
              </a:spcBef>
              <a:spcAft>
                <a:spcPts val="600"/>
              </a:spcAft>
              <a:buSzPct val="125000"/>
              <a:buFont typeface="Wingdings" panose="05000000000000000000" pitchFamily="2" charset="2"/>
              <a:buChar char="Ø"/>
              <a:defRPr/>
            </a:pPr>
            <a:r>
              <a:rPr lang="en-US" sz="1900" b="1" dirty="0">
                <a:solidFill>
                  <a:srgbClr val="002060"/>
                </a:solidFill>
              </a:rPr>
              <a:t>Innovation </a:t>
            </a:r>
            <a:r>
              <a:rPr lang="en-US" sz="1900" b="1" dirty="0" smtClean="0">
                <a:solidFill>
                  <a:srgbClr val="002060"/>
                </a:solidFill>
              </a:rPr>
              <a:t>through Leadership </a:t>
            </a:r>
            <a:r>
              <a:rPr lang="en-US" sz="1900" dirty="0" smtClean="0">
                <a:solidFill>
                  <a:srgbClr val="002060"/>
                </a:solidFill>
              </a:rPr>
              <a:t>: To spearhead hospitality experience enrichment, Consistently</a:t>
            </a:r>
            <a:endParaRPr lang="en-US" sz="1900" dirty="0">
              <a:solidFill>
                <a:srgbClr val="002060"/>
              </a:solidFill>
            </a:endParaRPr>
          </a:p>
          <a:p>
            <a:pPr marL="388938" lvl="3" indent="-342900" algn="just" defTabSz="969963" eaLnBrk="0" hangingPunct="0">
              <a:spcBef>
                <a:spcPts val="1000"/>
              </a:spcBef>
              <a:spcAft>
                <a:spcPts val="600"/>
              </a:spcAft>
              <a:buSzPct val="125000"/>
              <a:buFont typeface="Wingdings" panose="05000000000000000000" pitchFamily="2" charset="2"/>
              <a:buChar char="Ø"/>
              <a:defRPr/>
            </a:pPr>
            <a:r>
              <a:rPr lang="en-US" sz="1900" b="1" dirty="0">
                <a:solidFill>
                  <a:srgbClr val="002060"/>
                </a:solidFill>
              </a:rPr>
              <a:t>Modernization &amp; </a:t>
            </a:r>
            <a:r>
              <a:rPr lang="en-US" sz="1900" b="1" dirty="0" smtClean="0">
                <a:solidFill>
                  <a:srgbClr val="002060"/>
                </a:solidFill>
              </a:rPr>
              <a:t>Elegance </a:t>
            </a:r>
            <a:r>
              <a:rPr lang="en-US" sz="1900" dirty="0" smtClean="0">
                <a:solidFill>
                  <a:srgbClr val="002060"/>
                </a:solidFill>
              </a:rPr>
              <a:t>: To develop ultramodern hospitality business solutions </a:t>
            </a:r>
            <a:endParaRPr lang="en-US" sz="1900" dirty="0">
              <a:solidFill>
                <a:srgbClr val="002060"/>
              </a:solidFill>
            </a:endParaRPr>
          </a:p>
          <a:p>
            <a:pPr marL="388938" lvl="3" indent="-342900" algn="just" defTabSz="969963" eaLnBrk="0" hangingPunct="0">
              <a:spcBef>
                <a:spcPts val="1000"/>
              </a:spcBef>
              <a:spcAft>
                <a:spcPts val="600"/>
              </a:spcAft>
              <a:buSzPct val="125000"/>
              <a:buFont typeface="Wingdings" panose="05000000000000000000" pitchFamily="2" charset="2"/>
              <a:buChar char="Ø"/>
              <a:defRPr/>
            </a:pPr>
            <a:r>
              <a:rPr lang="en-US" sz="1900" b="1" dirty="0" smtClean="0">
                <a:solidFill>
                  <a:srgbClr val="002060"/>
                </a:solidFill>
              </a:rPr>
              <a:t>Focus &amp; Evolution </a:t>
            </a:r>
            <a:r>
              <a:rPr lang="en-US" sz="1900" dirty="0" smtClean="0">
                <a:solidFill>
                  <a:srgbClr val="002060"/>
                </a:solidFill>
              </a:rPr>
              <a:t>: Relentlessly strive to improve business value through performance</a:t>
            </a:r>
            <a:endParaRPr lang="en-US" sz="1900" dirty="0">
              <a:solidFill>
                <a:srgbClr val="002060"/>
              </a:solidFill>
            </a:endParaRPr>
          </a:p>
        </p:txBody>
      </p:sp>
      <p:sp>
        <p:nvSpPr>
          <p:cNvPr id="2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4278440" y="6356350"/>
            <a:ext cx="4114800" cy="365125"/>
          </a:xfrm>
        </p:spPr>
        <p:txBody>
          <a:bodyPr/>
          <a:lstStyle/>
          <a:p>
            <a:r>
              <a:rPr lang="en-US" dirty="0" smtClean="0"/>
              <a:t>Confidential and Proprietary. Copyright (c) by </a:t>
            </a:r>
            <a:r>
              <a:rPr lang="en-US" dirty="0" err="1" smtClean="0"/>
              <a:t>TrueVibez</a:t>
            </a:r>
            <a:r>
              <a:rPr lang="en-US" dirty="0" smtClean="0"/>
              <a:t> 2020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398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32230" y="217715"/>
            <a:ext cx="11698514" cy="6415314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258" y="246743"/>
            <a:ext cx="856343" cy="7914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58" y="1071676"/>
            <a:ext cx="841375" cy="7621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258" y="1863347"/>
            <a:ext cx="827542" cy="7370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531" y="2544923"/>
            <a:ext cx="764042" cy="75829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1335" y="3298262"/>
            <a:ext cx="778132" cy="79973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335" y="4070762"/>
            <a:ext cx="832757" cy="93685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7630" y="4933765"/>
            <a:ext cx="721506" cy="7588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2894" y="5716162"/>
            <a:ext cx="735013" cy="804117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146630" y="224441"/>
            <a:ext cx="94900" cy="640858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17" name="TextBox 16"/>
          <p:cNvSpPr txBox="1"/>
          <p:nvPr/>
        </p:nvSpPr>
        <p:spPr>
          <a:xfrm>
            <a:off x="1622888" y="368959"/>
            <a:ext cx="792289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dirty="0" smtClean="0">
                <a:latin typeface="Arial Black" panose="020B0A04020102020204" pitchFamily="34" charset="0"/>
              </a:rPr>
              <a:t>Organization Structure</a:t>
            </a: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1214764" y="1014084"/>
            <a:ext cx="10717419" cy="24128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11700430" y="229638"/>
            <a:ext cx="232913" cy="7796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22" name="Slide Number Placeholder 2"/>
          <p:cNvSpPr txBox="1">
            <a:spLocks/>
          </p:cNvSpPr>
          <p:nvPr/>
        </p:nvSpPr>
        <p:spPr>
          <a:xfrm>
            <a:off x="9110644" y="632477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4960F7B-5716-4810-A91D-46252C2EC1F4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24" name="Footer Placeholder 1"/>
          <p:cNvSpPr txBox="1">
            <a:spLocks/>
          </p:cNvSpPr>
          <p:nvPr/>
        </p:nvSpPr>
        <p:spPr>
          <a:xfrm>
            <a:off x="4489938" y="631110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Confidential and Proprietary. Copyright (c) by </a:t>
            </a:r>
            <a:r>
              <a:rPr lang="en-US" dirty="0" err="1" smtClean="0"/>
              <a:t>TrueVibez</a:t>
            </a:r>
            <a:r>
              <a:rPr lang="en-US" dirty="0" smtClean="0"/>
              <a:t> 2020</a:t>
            </a:r>
            <a:endParaRPr lang="en-US" dirty="0"/>
          </a:p>
        </p:txBody>
      </p:sp>
      <p:pic>
        <p:nvPicPr>
          <p:cNvPr id="96" name="Picture 9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65963" y="5220329"/>
            <a:ext cx="1104586" cy="860280"/>
          </a:xfrm>
          <a:prstGeom prst="rect">
            <a:avLst/>
          </a:prstGeom>
        </p:spPr>
      </p:pic>
      <p:pic>
        <p:nvPicPr>
          <p:cNvPr id="98" name="Picture 9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028263" y="5211202"/>
            <a:ext cx="1230931" cy="845597"/>
          </a:xfrm>
          <a:prstGeom prst="rect">
            <a:avLst/>
          </a:prstGeom>
        </p:spPr>
      </p:pic>
      <p:pic>
        <p:nvPicPr>
          <p:cNvPr id="100" name="Picture 9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91923" y="5205501"/>
            <a:ext cx="1165177" cy="880858"/>
          </a:xfrm>
          <a:prstGeom prst="rect">
            <a:avLst/>
          </a:prstGeom>
        </p:spPr>
      </p:pic>
      <p:pic>
        <p:nvPicPr>
          <p:cNvPr id="102" name="Picture 10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09159" y="5287855"/>
            <a:ext cx="1135907" cy="835350"/>
          </a:xfrm>
          <a:prstGeom prst="rect">
            <a:avLst/>
          </a:prstGeom>
        </p:spPr>
      </p:pic>
      <p:pic>
        <p:nvPicPr>
          <p:cNvPr id="103" name="Picture 10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536552" y="5228533"/>
            <a:ext cx="1189037" cy="894672"/>
          </a:xfrm>
          <a:prstGeom prst="rect">
            <a:avLst/>
          </a:prstGeom>
        </p:spPr>
      </p:pic>
      <p:pic>
        <p:nvPicPr>
          <p:cNvPr id="104" name="Picture 10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163790" y="5202850"/>
            <a:ext cx="1012958" cy="1027450"/>
          </a:xfrm>
          <a:prstGeom prst="rect">
            <a:avLst/>
          </a:prstGeom>
        </p:spPr>
      </p:pic>
      <p:cxnSp>
        <p:nvCxnSpPr>
          <p:cNvPr id="105" name="Straight Connector 104"/>
          <p:cNvCxnSpPr/>
          <p:nvPr/>
        </p:nvCxnSpPr>
        <p:spPr>
          <a:xfrm flipV="1">
            <a:off x="2154151" y="4857450"/>
            <a:ext cx="9086806" cy="2112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/>
          <p:nvPr/>
        </p:nvCxnSpPr>
        <p:spPr>
          <a:xfrm>
            <a:off x="6679095" y="4857450"/>
            <a:ext cx="5232" cy="34540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/>
          <p:nvPr/>
        </p:nvCxnSpPr>
        <p:spPr>
          <a:xfrm>
            <a:off x="3702050" y="4857450"/>
            <a:ext cx="1501" cy="349432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/>
          <p:nvPr/>
        </p:nvCxnSpPr>
        <p:spPr>
          <a:xfrm flipH="1">
            <a:off x="5167226" y="4857450"/>
            <a:ext cx="1674" cy="349432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/>
          <p:cNvCxnSpPr/>
          <p:nvPr/>
        </p:nvCxnSpPr>
        <p:spPr>
          <a:xfrm>
            <a:off x="2154151" y="4857450"/>
            <a:ext cx="0" cy="339462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/>
          <p:nvPr/>
        </p:nvCxnSpPr>
        <p:spPr>
          <a:xfrm>
            <a:off x="8122444" y="4857450"/>
            <a:ext cx="707" cy="349432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/>
          <p:cNvCxnSpPr/>
          <p:nvPr/>
        </p:nvCxnSpPr>
        <p:spPr>
          <a:xfrm>
            <a:off x="11240957" y="4857448"/>
            <a:ext cx="0" cy="571841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8" name="Picture 117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417198" y="5214406"/>
            <a:ext cx="1351732" cy="908799"/>
          </a:xfrm>
          <a:prstGeom prst="rect">
            <a:avLst/>
          </a:prstGeom>
        </p:spPr>
      </p:pic>
      <p:sp>
        <p:nvSpPr>
          <p:cNvPr id="125" name="Rectangle 124"/>
          <p:cNvSpPr/>
          <p:nvPr/>
        </p:nvSpPr>
        <p:spPr>
          <a:xfrm>
            <a:off x="3994448" y="4298178"/>
            <a:ext cx="6096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marL="503238" lvl="4" algn="just" defTabSz="969963" eaLnBrk="0" hangingPunct="0">
              <a:spcBef>
                <a:spcPts val="600"/>
              </a:spcBef>
              <a:buSzPct val="125000"/>
              <a:defRPr/>
            </a:pPr>
            <a:r>
              <a:rPr lang="en-US" sz="2800" dirty="0" smtClean="0"/>
              <a:t>REGIONAL SALES OFFICES</a:t>
            </a:r>
          </a:p>
        </p:txBody>
      </p:sp>
      <p:cxnSp>
        <p:nvCxnSpPr>
          <p:cNvPr id="162" name="Straight Connector 161"/>
          <p:cNvCxnSpPr/>
          <p:nvPr/>
        </p:nvCxnSpPr>
        <p:spPr>
          <a:xfrm>
            <a:off x="9625030" y="4857448"/>
            <a:ext cx="707" cy="349432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864811"/>
              </p:ext>
            </p:extLst>
          </p:nvPr>
        </p:nvGraphicFramePr>
        <p:xfrm>
          <a:off x="1373639" y="1128137"/>
          <a:ext cx="10424995" cy="290057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97625"/>
                <a:gridCol w="1486949"/>
                <a:gridCol w="2477811"/>
                <a:gridCol w="5962610"/>
              </a:tblGrid>
              <a:tr h="263689"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b="1" u="none" strike="noStrike" dirty="0">
                          <a:effectLst/>
                        </a:rPr>
                        <a:t>S. No.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b="1" u="none" strike="noStrike" dirty="0">
                          <a:effectLst/>
                        </a:rPr>
                        <a:t>Name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b="1" u="none" strike="noStrike" dirty="0">
                          <a:effectLst/>
                        </a:rPr>
                        <a:t>Position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b="1" u="none" strike="noStrike" dirty="0">
                          <a:effectLst/>
                        </a:rPr>
                        <a:t>Current </a:t>
                      </a:r>
                      <a:r>
                        <a:rPr lang="en-US" sz="1600" b="1" u="none" strike="noStrike" dirty="0" smtClean="0">
                          <a:effectLst/>
                        </a:rPr>
                        <a:t>Role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263689"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dirty="0">
                          <a:effectLst/>
                        </a:rPr>
                        <a:t>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</a:rPr>
                        <a:t>Rajesh Karandikar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</a:rPr>
                        <a:t>Founder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 dirty="0">
                          <a:effectLst/>
                        </a:rPr>
                        <a:t>Owner &amp; CEO, 24K Restaurants Chain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263689"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>
                          <a:effectLst/>
                        </a:rPr>
                        <a:t>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 dirty="0">
                          <a:effectLst/>
                        </a:rPr>
                        <a:t>Alok Sambuddha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</a:rPr>
                        <a:t>Founder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</a:rPr>
                        <a:t>Director, American Express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263689"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>
                          <a:effectLst/>
                        </a:rPr>
                        <a:t>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 dirty="0">
                          <a:effectLst/>
                        </a:rPr>
                        <a:t>Chetan Oswal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</a:rPr>
                        <a:t>Accounting &amp; RBI Officer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 dirty="0">
                          <a:effectLst/>
                        </a:rPr>
                        <a:t>Owner, Chetan Oswal &amp; Associates (CA</a:t>
                      </a:r>
                      <a:r>
                        <a:rPr lang="en-US" sz="1400" u="none" strike="noStrike" dirty="0" smtClean="0">
                          <a:effectLst/>
                        </a:rPr>
                        <a:t>), GST Committee</a:t>
                      </a:r>
                      <a:r>
                        <a:rPr lang="en-US" sz="1400" u="none" strike="noStrike" baseline="0" dirty="0" smtClean="0">
                          <a:effectLst/>
                        </a:rPr>
                        <a:t> (Govt. – MH)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263689"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>
                          <a:effectLst/>
                        </a:rPr>
                        <a:t>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 dirty="0">
                          <a:effectLst/>
                        </a:rPr>
                        <a:t>Sanjay </a:t>
                      </a:r>
                      <a:r>
                        <a:rPr lang="en-US" sz="1400" u="none" strike="noStrike" dirty="0" err="1">
                          <a:effectLst/>
                        </a:rPr>
                        <a:t>Kelapure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 dirty="0">
                          <a:effectLst/>
                        </a:rPr>
                        <a:t>Board Member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 dirty="0">
                          <a:effectLst/>
                        </a:rPr>
                        <a:t>Director, </a:t>
                      </a:r>
                      <a:r>
                        <a:rPr lang="en-US" sz="1400" u="none" strike="noStrike" dirty="0" smtClean="0">
                          <a:effectLst/>
                        </a:rPr>
                        <a:t>Corporate</a:t>
                      </a:r>
                      <a:r>
                        <a:rPr lang="en-US" sz="1400" u="none" strike="noStrike" baseline="0" dirty="0" smtClean="0">
                          <a:effectLst/>
                        </a:rPr>
                        <a:t> Pride, </a:t>
                      </a:r>
                      <a:r>
                        <a:rPr lang="en-US" sz="1400" u="none" strike="noStrike" baseline="0" dirty="0" err="1" smtClean="0">
                          <a:effectLst/>
                        </a:rPr>
                        <a:t>Mindsources</a:t>
                      </a:r>
                      <a:r>
                        <a:rPr lang="en-US" sz="1400" u="none" strike="noStrike" baseline="0" dirty="0" smtClean="0">
                          <a:effectLst/>
                        </a:rPr>
                        <a:t> Outsourcing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263689"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>
                          <a:effectLst/>
                        </a:rPr>
                        <a:t>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</a:rPr>
                        <a:t>Shrikant Chatur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 dirty="0">
                          <a:effectLst/>
                        </a:rPr>
                        <a:t>Governance Consultant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</a:rPr>
                        <a:t>Head - Diagnostic Imaging, Philips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263689"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>
                          <a:effectLst/>
                        </a:rPr>
                        <a:t>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</a:rPr>
                        <a:t>Shrikant Chepe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 dirty="0">
                          <a:effectLst/>
                        </a:rPr>
                        <a:t>IT Development Head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</a:rPr>
                        <a:t>Head of Distributor &amp; Customer Solutions, Amway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263689"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>
                          <a:effectLst/>
                        </a:rPr>
                        <a:t>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</a:rPr>
                        <a:t>Somobrata Dutta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 dirty="0">
                          <a:effectLst/>
                        </a:rPr>
                        <a:t>Investment Consultant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 dirty="0">
                          <a:effectLst/>
                        </a:rPr>
                        <a:t>Associate Director (PWC), Founder - Delphi Juris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263689"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>
                          <a:effectLst/>
                        </a:rPr>
                        <a:t>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</a:rPr>
                        <a:t>Rahul Patil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 dirty="0">
                          <a:effectLst/>
                        </a:rPr>
                        <a:t>Security Expert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 dirty="0">
                          <a:effectLst/>
                        </a:rPr>
                        <a:t>Automation &amp; Security Lead, Infrasoft Technologies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263689"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>
                          <a:effectLst/>
                        </a:rPr>
                        <a:t>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</a:rPr>
                        <a:t>Abhijeet Adurkar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</a:rPr>
                        <a:t>Project Manager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 dirty="0">
                          <a:effectLst/>
                        </a:rPr>
                        <a:t>F&amp;B Manager, Le Meridien Mahabaleshwar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263689"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>
                          <a:effectLst/>
                        </a:rPr>
                        <a:t>10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</a:rPr>
                        <a:t>Nayan Arya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</a:rPr>
                        <a:t>Testing &amp; Launch Consultant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 dirty="0">
                          <a:effectLst/>
                        </a:rPr>
                        <a:t>Test &amp; Implementation Manager, Atos Syntel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38338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32230" y="217715"/>
            <a:ext cx="11698514" cy="6415314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58" y="246743"/>
            <a:ext cx="856343" cy="7914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258" y="1071676"/>
            <a:ext cx="841375" cy="7621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258" y="1863347"/>
            <a:ext cx="827542" cy="7370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531" y="2544923"/>
            <a:ext cx="764042" cy="75829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335" y="3298262"/>
            <a:ext cx="778132" cy="79973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1335" y="4070762"/>
            <a:ext cx="832757" cy="93685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7630" y="4933765"/>
            <a:ext cx="721506" cy="7588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2894" y="5716162"/>
            <a:ext cx="735013" cy="804117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146630" y="224441"/>
            <a:ext cx="94900" cy="640858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17" name="TextBox 16"/>
          <p:cNvSpPr txBox="1"/>
          <p:nvPr/>
        </p:nvSpPr>
        <p:spPr>
          <a:xfrm>
            <a:off x="1622888" y="368959"/>
            <a:ext cx="896415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dirty="0" smtClean="0">
                <a:solidFill>
                  <a:srgbClr val="002060"/>
                </a:solidFill>
                <a:latin typeface="Arial Black" panose="020B0A04020102020204" pitchFamily="34" charset="0"/>
              </a:rPr>
              <a:t>Industry Challenges &amp; Solutions</a:t>
            </a: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1241530" y="1014084"/>
            <a:ext cx="10690653" cy="24128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11700430" y="229638"/>
            <a:ext cx="232913" cy="7796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82234" y="1071676"/>
            <a:ext cx="10391775" cy="5462829"/>
          </a:xfrm>
          <a:prstGeom prst="rect">
            <a:avLst/>
          </a:prstGeom>
        </p:spPr>
      </p:pic>
      <p:sp>
        <p:nvSpPr>
          <p:cNvPr id="66" name="TextBox 65"/>
          <p:cNvSpPr txBox="1"/>
          <p:nvPr/>
        </p:nvSpPr>
        <p:spPr>
          <a:xfrm>
            <a:off x="2220686" y="2373089"/>
            <a:ext cx="33092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7030A0"/>
                </a:solidFill>
              </a:rPr>
              <a:t>Lack of options to share or gift a drink to friends or family</a:t>
            </a:r>
            <a:endParaRPr lang="en-US" sz="1600" dirty="0">
              <a:solidFill>
                <a:srgbClr val="7030A0"/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2227946" y="3033490"/>
            <a:ext cx="33092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No socializing platforms in restaurant premises </a:t>
            </a:r>
            <a:endParaRPr lang="en-US" sz="16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2220692" y="3708405"/>
            <a:ext cx="34979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7030A0"/>
                </a:solidFill>
              </a:rPr>
              <a:t>Low margins of operation when utilizing traditional delivery models</a:t>
            </a:r>
            <a:endParaRPr lang="en-US" sz="1600" dirty="0">
              <a:solidFill>
                <a:srgbClr val="7030A0"/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2235206" y="4395242"/>
            <a:ext cx="33092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No avenues for cost effective event arrangement or broadcast</a:t>
            </a:r>
            <a:endParaRPr 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2235206" y="5072749"/>
            <a:ext cx="33092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7030A0"/>
                </a:solidFill>
              </a:rPr>
              <a:t>Obligation of menu costing without future benefits</a:t>
            </a:r>
            <a:endParaRPr lang="en-US" sz="1600" dirty="0">
              <a:solidFill>
                <a:srgbClr val="7030A0"/>
              </a:solidFill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2235206" y="5783942"/>
            <a:ext cx="33092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No tangible advantages of higher spend &amp; lockdown sensitivities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8035795" y="2365835"/>
            <a:ext cx="3868055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50" dirty="0" smtClean="0">
                <a:solidFill>
                  <a:srgbClr val="7030A0"/>
                </a:solidFill>
              </a:rPr>
              <a:t>Unique &amp; unmatched opportunity</a:t>
            </a:r>
          </a:p>
          <a:p>
            <a:r>
              <a:rPr lang="en-US" sz="1650" dirty="0" smtClean="0">
                <a:solidFill>
                  <a:srgbClr val="7030A0"/>
                </a:solidFill>
              </a:rPr>
              <a:t>to share/offer drink to anyone, anywhere</a:t>
            </a:r>
            <a:endParaRPr lang="en-US" sz="1650" dirty="0">
              <a:solidFill>
                <a:srgbClr val="7030A0"/>
              </a:solidFill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8041953" y="3010416"/>
            <a:ext cx="34594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Innovative technology driven platform for B2C &amp; C2C interaction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8079344" y="3701151"/>
            <a:ext cx="33092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7030A0"/>
                </a:solidFill>
              </a:rPr>
              <a:t>Higher benefits &amp; financial control with reduced expenses</a:t>
            </a:r>
            <a:endParaRPr lang="en-US" sz="1600" dirty="0">
              <a:solidFill>
                <a:srgbClr val="7030A0"/>
              </a:solidFill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8106238" y="4368802"/>
            <a:ext cx="33092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Impactful means of event </a:t>
            </a:r>
          </a:p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organization &amp; rapid marketing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8107246" y="5072749"/>
            <a:ext cx="35941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7030A0"/>
                </a:solidFill>
              </a:rPr>
              <a:t>Use based costing, with exciting offers &amp; guaranteed cashback</a:t>
            </a:r>
            <a:endParaRPr lang="en-US" sz="1600" dirty="0">
              <a:solidFill>
                <a:srgbClr val="7030A0"/>
              </a:solidFill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8106238" y="5776688"/>
            <a:ext cx="35661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More value for money &amp; standardization of health &amp; wellness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298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32230" y="217715"/>
            <a:ext cx="11698514" cy="6415314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58" y="246743"/>
            <a:ext cx="856343" cy="7914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258" y="1071676"/>
            <a:ext cx="841375" cy="7621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258" y="1863347"/>
            <a:ext cx="827542" cy="7370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531" y="2544923"/>
            <a:ext cx="764042" cy="75829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335" y="3298262"/>
            <a:ext cx="778132" cy="79973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1335" y="4070762"/>
            <a:ext cx="832757" cy="93685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7630" y="4933765"/>
            <a:ext cx="721506" cy="7588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2894" y="5716162"/>
            <a:ext cx="735013" cy="804117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047989" y="224441"/>
            <a:ext cx="94900" cy="640858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/>
          </a:p>
        </p:txBody>
      </p:sp>
      <p:sp>
        <p:nvSpPr>
          <p:cNvPr id="17" name="TextBox 16"/>
          <p:cNvSpPr txBox="1"/>
          <p:nvPr/>
        </p:nvSpPr>
        <p:spPr>
          <a:xfrm>
            <a:off x="1622889" y="368959"/>
            <a:ext cx="453116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dirty="0" smtClean="0">
                <a:solidFill>
                  <a:srgbClr val="002060"/>
                </a:solidFill>
                <a:latin typeface="Arial Black" panose="020B0A04020102020204" pitchFamily="34" charset="0"/>
              </a:rPr>
              <a:t>Product &amp; Features</a:t>
            </a: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1146629" y="1014084"/>
            <a:ext cx="10785554" cy="24128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11700430" y="229638"/>
            <a:ext cx="232913" cy="7796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36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4278440" y="6356350"/>
            <a:ext cx="4114800" cy="365125"/>
          </a:xfrm>
        </p:spPr>
        <p:txBody>
          <a:bodyPr/>
          <a:lstStyle/>
          <a:p>
            <a:r>
              <a:rPr lang="en-US" dirty="0" smtClean="0"/>
              <a:t>Confidential and Proprietary. Copyright (c) by </a:t>
            </a:r>
            <a:r>
              <a:rPr lang="en-US" dirty="0" err="1" smtClean="0"/>
              <a:t>TrueVibez</a:t>
            </a:r>
            <a:r>
              <a:rPr lang="en-US" dirty="0" smtClean="0"/>
              <a:t> 2020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5</a:t>
            </a:fld>
            <a:endParaRPr lang="en-US" dirty="0"/>
          </a:p>
        </p:txBody>
      </p:sp>
      <p:cxnSp>
        <p:nvCxnSpPr>
          <p:cNvPr id="40" name="Straight Connector 39"/>
          <p:cNvCxnSpPr/>
          <p:nvPr/>
        </p:nvCxnSpPr>
        <p:spPr>
          <a:xfrm flipV="1">
            <a:off x="1146629" y="1014084"/>
            <a:ext cx="10785554" cy="24128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1164349" y="1245368"/>
            <a:ext cx="319058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200" b="1" dirty="0" smtClean="0">
                <a:solidFill>
                  <a:srgbClr val="7030A0"/>
                </a:solidFill>
              </a:rPr>
              <a:t>Gift a Friend</a:t>
            </a:r>
          </a:p>
          <a:p>
            <a:pPr algn="r"/>
            <a:r>
              <a:rPr lang="en-US" sz="1600" dirty="0" smtClean="0">
                <a:solidFill>
                  <a:srgbClr val="7030A0"/>
                </a:solidFill>
              </a:rPr>
              <a:t>Gift or share a drink of choice to your beloved ones e.g. Corporates, Family &amp; Friends &amp; colleagues</a:t>
            </a:r>
            <a:endParaRPr lang="en-US" sz="1400" dirty="0">
              <a:solidFill>
                <a:srgbClr val="7030A0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052406" y="2560384"/>
            <a:ext cx="330925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200" b="1" dirty="0" smtClean="0">
                <a:solidFill>
                  <a:schemeClr val="accent6">
                    <a:lumMod val="75000"/>
                  </a:schemeClr>
                </a:solidFill>
              </a:rPr>
              <a:t>Offer a New Friend</a:t>
            </a:r>
          </a:p>
          <a:p>
            <a:pPr algn="r"/>
            <a:r>
              <a:rPr lang="en-US" sz="1600" dirty="0" smtClean="0">
                <a:solidFill>
                  <a:schemeClr val="accent6">
                    <a:lumMod val="75000"/>
                  </a:schemeClr>
                </a:solidFill>
              </a:rPr>
              <a:t>Offer service will be availed at merchant establishment with other groups or individuals</a:t>
            </a:r>
            <a:endParaRPr lang="en-US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8462304" y="3850433"/>
            <a:ext cx="33607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smtClean="0">
                <a:solidFill>
                  <a:srgbClr val="0070C0"/>
                </a:solidFill>
              </a:rPr>
              <a:t>Events &amp; Gaming</a:t>
            </a:r>
          </a:p>
          <a:p>
            <a:r>
              <a:rPr lang="en-US" sz="1600" dirty="0" smtClean="0">
                <a:solidFill>
                  <a:srgbClr val="0070C0"/>
                </a:solidFill>
              </a:rPr>
              <a:t>Promote corporate events, interactive games for in-house patrons</a:t>
            </a:r>
            <a:endParaRPr lang="en-US" sz="1400" dirty="0">
              <a:solidFill>
                <a:srgbClr val="0070C0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052406" y="5170544"/>
            <a:ext cx="33092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200" b="1" dirty="0" smtClean="0">
                <a:solidFill>
                  <a:schemeClr val="bg2">
                    <a:lumMod val="25000"/>
                  </a:schemeClr>
                </a:solidFill>
              </a:rPr>
              <a:t>Payments &amp; Point Wallet</a:t>
            </a:r>
          </a:p>
          <a:p>
            <a:pPr algn="r"/>
            <a:r>
              <a:rPr lang="en-US" sz="1600" dirty="0" smtClean="0">
                <a:solidFill>
                  <a:schemeClr val="bg2">
                    <a:lumMod val="25000"/>
                  </a:schemeClr>
                </a:solidFill>
              </a:rPr>
              <a:t>Express true feeling of sharing &amp; gifting with points instead of money</a:t>
            </a:r>
            <a:endParaRPr lang="en-US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8440178" y="2556610"/>
            <a:ext cx="29469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chemeClr val="accent6">
                    <a:lumMod val="75000"/>
                  </a:schemeClr>
                </a:solidFill>
              </a:rPr>
              <a:t>Eat Now, Pay Later</a:t>
            </a:r>
          </a:p>
          <a:p>
            <a:r>
              <a:rPr lang="en-US" sz="1600" dirty="0">
                <a:solidFill>
                  <a:schemeClr val="accent6">
                    <a:lumMod val="75000"/>
                  </a:schemeClr>
                </a:solidFill>
              </a:rPr>
              <a:t>Service for the our bank partner’s privileged customers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8409314" y="1260212"/>
            <a:ext cx="342073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rgbClr val="7030A0"/>
                </a:solidFill>
              </a:rPr>
              <a:t>Broadcast &amp; Live Streaming</a:t>
            </a:r>
          </a:p>
          <a:p>
            <a:r>
              <a:rPr lang="en-US" sz="1600" dirty="0">
                <a:solidFill>
                  <a:srgbClr val="7030A0"/>
                </a:solidFill>
              </a:rPr>
              <a:t>Watch live shows &amp; virtually share special moments with the dear ones &amp; staff training demonstrations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1007712" y="3858283"/>
            <a:ext cx="33851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200" b="1" dirty="0" smtClean="0">
                <a:solidFill>
                  <a:srgbClr val="0070C0"/>
                </a:solidFill>
              </a:rPr>
              <a:t>Purchase For Self</a:t>
            </a:r>
          </a:p>
          <a:p>
            <a:pPr algn="r"/>
            <a:r>
              <a:rPr lang="en-US" sz="1600" dirty="0" smtClean="0">
                <a:solidFill>
                  <a:srgbClr val="0070C0"/>
                </a:solidFill>
              </a:rPr>
              <a:t>Instant cashback facility for regular customers to avail restaurant services</a:t>
            </a:r>
            <a:endParaRPr lang="en-US" sz="1600" dirty="0">
              <a:solidFill>
                <a:srgbClr val="0070C0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8480754" y="5170544"/>
            <a:ext cx="33092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chemeClr val="bg2">
                    <a:lumMod val="25000"/>
                  </a:schemeClr>
                </a:solidFill>
              </a:rPr>
              <a:t>Food Delivery</a:t>
            </a:r>
          </a:p>
          <a:p>
            <a:r>
              <a:rPr lang="en-US" sz="1600" dirty="0">
                <a:solidFill>
                  <a:schemeClr val="bg2">
                    <a:lumMod val="25000"/>
                  </a:schemeClr>
                </a:solidFill>
              </a:rPr>
              <a:t>Break the dependency of service aggregators, with reduced expenses</a:t>
            </a:r>
          </a:p>
        </p:txBody>
      </p:sp>
      <p:pic>
        <p:nvPicPr>
          <p:cNvPr id="53" name="Picture 5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42050" y="1279092"/>
            <a:ext cx="622602" cy="713714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425622" y="2647987"/>
            <a:ext cx="621517" cy="604732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399596" y="5240632"/>
            <a:ext cx="629599" cy="836156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662703" y="3951468"/>
            <a:ext cx="745180" cy="745180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713506" y="2686129"/>
            <a:ext cx="680757" cy="565862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668108" y="1376739"/>
            <a:ext cx="682399" cy="689620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457199" y="3980420"/>
            <a:ext cx="663723" cy="681305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52413" y="5240632"/>
            <a:ext cx="714729" cy="701822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310932" y="1183879"/>
            <a:ext cx="2063556" cy="5092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719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32230" y="217715"/>
            <a:ext cx="11698514" cy="6415314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258" y="246743"/>
            <a:ext cx="856343" cy="7914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58" y="1071676"/>
            <a:ext cx="841375" cy="7621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258" y="1863347"/>
            <a:ext cx="827542" cy="7370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531" y="2544923"/>
            <a:ext cx="764042" cy="75829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1335" y="3298262"/>
            <a:ext cx="778132" cy="79973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335" y="4070762"/>
            <a:ext cx="832757" cy="93685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7630" y="4933765"/>
            <a:ext cx="721506" cy="7588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2894" y="5716162"/>
            <a:ext cx="735013" cy="804117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146630" y="224441"/>
            <a:ext cx="94900" cy="640858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17" name="TextBox 16"/>
          <p:cNvSpPr txBox="1"/>
          <p:nvPr/>
        </p:nvSpPr>
        <p:spPr>
          <a:xfrm>
            <a:off x="1622889" y="368959"/>
            <a:ext cx="993864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dirty="0" smtClean="0">
                <a:solidFill>
                  <a:srgbClr val="002060"/>
                </a:solidFill>
                <a:latin typeface="Arial Black" panose="020B0A04020102020204" pitchFamily="34" charset="0"/>
              </a:rPr>
              <a:t>Minimum Viable Product  – </a:t>
            </a:r>
            <a:r>
              <a:rPr lang="en-US" sz="2700" b="1" dirty="0" smtClean="0">
                <a:solidFill>
                  <a:srgbClr val="0070C0"/>
                </a:solidFill>
                <a:latin typeface="Arial Black" panose="020B0A04020102020204" pitchFamily="34" charset="0"/>
              </a:rPr>
              <a:t>Q2 2021</a:t>
            </a: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1214764" y="1014084"/>
            <a:ext cx="10717419" cy="24128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11700430" y="229638"/>
            <a:ext cx="232913" cy="7796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4315114" y="6336551"/>
            <a:ext cx="4114800" cy="365125"/>
          </a:xfrm>
        </p:spPr>
        <p:txBody>
          <a:bodyPr/>
          <a:lstStyle/>
          <a:p>
            <a:r>
              <a:rPr lang="en-US" dirty="0" smtClean="0"/>
              <a:t>Confidential and Proprietary. Copyright (c) by </a:t>
            </a:r>
            <a:r>
              <a:rPr lang="en-US" dirty="0" err="1" smtClean="0"/>
              <a:t>TrueVibez</a:t>
            </a:r>
            <a:r>
              <a:rPr lang="en-US" dirty="0" smtClean="0"/>
              <a:t> 2020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645133" y="1835877"/>
            <a:ext cx="7496175" cy="3876675"/>
          </a:xfrm>
          <a:prstGeom prst="rect">
            <a:avLst/>
          </a:prstGeom>
        </p:spPr>
      </p:pic>
      <p:sp>
        <p:nvSpPr>
          <p:cNvPr id="32" name="Rectangle 31"/>
          <p:cNvSpPr/>
          <p:nvPr/>
        </p:nvSpPr>
        <p:spPr>
          <a:xfrm>
            <a:off x="3291182" y="1142733"/>
            <a:ext cx="6652924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/>
              <a:t>Payments </a:t>
            </a:r>
            <a:r>
              <a:rPr lang="en-US" sz="2000" b="1" dirty="0" smtClean="0"/>
              <a:t>Gateway &amp; Wallet</a:t>
            </a:r>
            <a:endParaRPr lang="en-US" sz="2000" b="1" dirty="0"/>
          </a:p>
          <a:p>
            <a:pPr algn="ctr"/>
            <a:r>
              <a:rPr lang="en-US" sz="1400" dirty="0"/>
              <a:t>Express true feeling of sharing &amp; gifting with points instead of money</a:t>
            </a:r>
            <a:endParaRPr lang="en-US" sz="1200" dirty="0"/>
          </a:p>
        </p:txBody>
      </p:sp>
      <p:sp>
        <p:nvSpPr>
          <p:cNvPr id="33" name="Rectangle 32"/>
          <p:cNvSpPr/>
          <p:nvPr/>
        </p:nvSpPr>
        <p:spPr>
          <a:xfrm>
            <a:off x="2542324" y="2669871"/>
            <a:ext cx="217254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accent2">
                    <a:lumMod val="50000"/>
                  </a:schemeClr>
                </a:solidFill>
              </a:rPr>
              <a:t>Gift points to your family </a:t>
            </a:r>
            <a:r>
              <a:rPr lang="en-US" sz="1400" dirty="0">
                <a:solidFill>
                  <a:schemeClr val="accent2">
                    <a:lumMod val="50000"/>
                  </a:schemeClr>
                </a:solidFill>
              </a:rPr>
              <a:t>&amp; </a:t>
            </a:r>
            <a:r>
              <a:rPr lang="en-US" sz="1400" dirty="0" smtClean="0">
                <a:solidFill>
                  <a:schemeClr val="accent2">
                    <a:lumMod val="50000"/>
                  </a:schemeClr>
                </a:solidFill>
              </a:rPr>
              <a:t>friends </a:t>
            </a:r>
          </a:p>
        </p:txBody>
      </p:sp>
      <p:sp>
        <p:nvSpPr>
          <p:cNvPr id="34" name="Rectangle 33"/>
          <p:cNvSpPr/>
          <p:nvPr/>
        </p:nvSpPr>
        <p:spPr>
          <a:xfrm>
            <a:off x="2528036" y="2254271"/>
            <a:ext cx="257259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>
                <a:solidFill>
                  <a:schemeClr val="accent2">
                    <a:lumMod val="50000"/>
                  </a:schemeClr>
                </a:solidFill>
              </a:rPr>
              <a:t>Point Based Servicing</a:t>
            </a:r>
            <a:endParaRPr lang="en-US" sz="20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2566132" y="5579775"/>
            <a:ext cx="216302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accent6">
                    <a:lumMod val="75000"/>
                  </a:schemeClr>
                </a:solidFill>
              </a:rPr>
              <a:t>Offer points to a new acquaintance</a:t>
            </a:r>
          </a:p>
        </p:txBody>
      </p:sp>
      <p:sp>
        <p:nvSpPr>
          <p:cNvPr id="36" name="Rectangle 35"/>
          <p:cNvSpPr/>
          <p:nvPr/>
        </p:nvSpPr>
        <p:spPr>
          <a:xfrm>
            <a:off x="2551844" y="5235615"/>
            <a:ext cx="217731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>
                <a:solidFill>
                  <a:schemeClr val="accent6">
                    <a:lumMod val="75000"/>
                  </a:schemeClr>
                </a:solidFill>
              </a:rPr>
              <a:t>Offer Points</a:t>
            </a:r>
            <a:endParaRPr lang="en-US" sz="20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2566132" y="4108158"/>
            <a:ext cx="217254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Gift points to your family &amp; friends </a:t>
            </a:r>
          </a:p>
        </p:txBody>
      </p:sp>
      <p:sp>
        <p:nvSpPr>
          <p:cNvPr id="38" name="Rectangle 37"/>
          <p:cNvSpPr/>
          <p:nvPr/>
        </p:nvSpPr>
        <p:spPr>
          <a:xfrm>
            <a:off x="2551844" y="3735422"/>
            <a:ext cx="152960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</a:rPr>
              <a:t>Gift A Friend</a:t>
            </a:r>
          </a:p>
        </p:txBody>
      </p:sp>
      <p:sp>
        <p:nvSpPr>
          <p:cNvPr id="39" name="Rectangle 38"/>
          <p:cNvSpPr/>
          <p:nvPr/>
        </p:nvSpPr>
        <p:spPr>
          <a:xfrm>
            <a:off x="7781084" y="2665103"/>
            <a:ext cx="217254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accent2">
                    <a:lumMod val="50000"/>
                  </a:schemeClr>
                </a:solidFill>
              </a:rPr>
              <a:t>Socializing platform for restaurant guests</a:t>
            </a:r>
          </a:p>
        </p:txBody>
      </p:sp>
      <p:sp>
        <p:nvSpPr>
          <p:cNvPr id="40" name="Rectangle 39"/>
          <p:cNvSpPr/>
          <p:nvPr/>
        </p:nvSpPr>
        <p:spPr>
          <a:xfrm>
            <a:off x="7766796" y="2249503"/>
            <a:ext cx="257259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accent2">
                    <a:lumMod val="50000"/>
                  </a:schemeClr>
                </a:solidFill>
              </a:rPr>
              <a:t>Interactive Games</a:t>
            </a:r>
          </a:p>
        </p:txBody>
      </p:sp>
      <p:sp>
        <p:nvSpPr>
          <p:cNvPr id="41" name="Rectangle 40"/>
          <p:cNvSpPr/>
          <p:nvPr/>
        </p:nvSpPr>
        <p:spPr>
          <a:xfrm>
            <a:off x="7804894" y="4146244"/>
            <a:ext cx="241209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Entertaining event streaming to partner restaurants</a:t>
            </a:r>
          </a:p>
        </p:txBody>
      </p:sp>
      <p:sp>
        <p:nvSpPr>
          <p:cNvPr id="42" name="Rectangle 41"/>
          <p:cNvSpPr/>
          <p:nvPr/>
        </p:nvSpPr>
        <p:spPr>
          <a:xfrm>
            <a:off x="7790606" y="3730644"/>
            <a:ext cx="291073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>
                <a:solidFill>
                  <a:srgbClr val="0070C0"/>
                </a:solidFill>
              </a:rPr>
              <a:t>Broadcast &amp; Livestream</a:t>
            </a:r>
            <a:endParaRPr lang="en-US" sz="2000" b="1" dirty="0">
              <a:solidFill>
                <a:srgbClr val="0070C0"/>
              </a:solidFill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7804895" y="5589295"/>
            <a:ext cx="216302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accent6">
                    <a:lumMod val="75000"/>
                  </a:schemeClr>
                </a:solidFill>
              </a:rPr>
              <a:t>Announcements &amp; customer care </a:t>
            </a:r>
          </a:p>
        </p:txBody>
      </p:sp>
      <p:sp>
        <p:nvSpPr>
          <p:cNvPr id="44" name="Rectangle 43"/>
          <p:cNvSpPr/>
          <p:nvPr/>
        </p:nvSpPr>
        <p:spPr>
          <a:xfrm>
            <a:off x="7790607" y="5245135"/>
            <a:ext cx="291073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>
                <a:solidFill>
                  <a:schemeClr val="accent6">
                    <a:lumMod val="75000"/>
                  </a:schemeClr>
                </a:solidFill>
              </a:rPr>
              <a:t>Chat &amp; Notification</a:t>
            </a:r>
            <a:endParaRPr lang="en-US" sz="2000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3922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32230" y="217715"/>
            <a:ext cx="11698514" cy="6415314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258" y="246743"/>
            <a:ext cx="856343" cy="7914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58" y="1071676"/>
            <a:ext cx="841375" cy="7621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258" y="1863347"/>
            <a:ext cx="827542" cy="7370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531" y="2544923"/>
            <a:ext cx="764042" cy="75829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1335" y="3298262"/>
            <a:ext cx="778132" cy="79973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335" y="4070762"/>
            <a:ext cx="832757" cy="93685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7630" y="4933765"/>
            <a:ext cx="721506" cy="7588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2894" y="5716162"/>
            <a:ext cx="735013" cy="804117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146630" y="224441"/>
            <a:ext cx="94900" cy="640858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17" name="TextBox 16"/>
          <p:cNvSpPr txBox="1"/>
          <p:nvPr/>
        </p:nvSpPr>
        <p:spPr>
          <a:xfrm>
            <a:off x="1622889" y="368959"/>
            <a:ext cx="885352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dirty="0" smtClean="0">
                <a:solidFill>
                  <a:srgbClr val="002060"/>
                </a:solidFill>
                <a:latin typeface="Arial Black" panose="020B0A04020102020204" pitchFamily="34" charset="0"/>
              </a:rPr>
              <a:t>Project Plan – 6 </a:t>
            </a:r>
            <a:r>
              <a:rPr lang="en-US" sz="2700" b="1" dirty="0" smtClean="0">
                <a:solidFill>
                  <a:srgbClr val="002060"/>
                </a:solidFill>
                <a:latin typeface="Arial Black" panose="020B0A04020102020204" pitchFamily="34" charset="0"/>
              </a:rPr>
              <a:t>Waves</a:t>
            </a:r>
            <a:endParaRPr lang="en-US" sz="2700" b="1" dirty="0" smtClean="0">
              <a:solidFill>
                <a:srgbClr val="002060"/>
              </a:solidFill>
              <a:latin typeface="Arial Black" panose="020B0A04020102020204" pitchFamily="34" charset="0"/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1214764" y="1014084"/>
            <a:ext cx="10717419" cy="24128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11700430" y="229638"/>
            <a:ext cx="232913" cy="7796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22" name="Shape">
            <a:extLst>
              <a:ext uri="{FF2B5EF4-FFF2-40B4-BE49-F238E27FC236}">
                <a16:creationId xmlns="" xmlns:a16="http://schemas.microsoft.com/office/drawing/2014/main" id="{BDEA8EB3-34D7-4386-A5BF-C0D10BE34AA1}"/>
              </a:ext>
            </a:extLst>
          </p:cNvPr>
          <p:cNvSpPr/>
          <p:nvPr/>
        </p:nvSpPr>
        <p:spPr>
          <a:xfrm>
            <a:off x="4233919" y="5464890"/>
            <a:ext cx="945180" cy="8781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59" h="21600" extrusionOk="0">
                <a:moveTo>
                  <a:pt x="13399" y="0"/>
                </a:moveTo>
                <a:lnTo>
                  <a:pt x="7761" y="0"/>
                </a:lnTo>
                <a:cubicBezTo>
                  <a:pt x="5999" y="0"/>
                  <a:pt x="4365" y="1031"/>
                  <a:pt x="3484" y="2716"/>
                </a:cubicBezTo>
                <a:lnTo>
                  <a:pt x="661" y="8084"/>
                </a:lnTo>
                <a:cubicBezTo>
                  <a:pt x="-220" y="9761"/>
                  <a:pt x="-220" y="11831"/>
                  <a:pt x="661" y="13516"/>
                </a:cubicBezTo>
                <a:lnTo>
                  <a:pt x="3484" y="18884"/>
                </a:lnTo>
                <a:cubicBezTo>
                  <a:pt x="4365" y="20561"/>
                  <a:pt x="5999" y="21600"/>
                  <a:pt x="7761" y="21600"/>
                </a:cubicBezTo>
                <a:lnTo>
                  <a:pt x="13399" y="21600"/>
                </a:lnTo>
                <a:cubicBezTo>
                  <a:pt x="15161" y="21600"/>
                  <a:pt x="16795" y="20569"/>
                  <a:pt x="17676" y="18884"/>
                </a:cubicBezTo>
                <a:lnTo>
                  <a:pt x="20499" y="13516"/>
                </a:lnTo>
                <a:cubicBezTo>
                  <a:pt x="21380" y="11839"/>
                  <a:pt x="21380" y="9769"/>
                  <a:pt x="20499" y="8084"/>
                </a:cubicBezTo>
                <a:lnTo>
                  <a:pt x="17676" y="2716"/>
                </a:lnTo>
                <a:cubicBezTo>
                  <a:pt x="16795" y="1031"/>
                  <a:pt x="15161" y="0"/>
                  <a:pt x="13399" y="0"/>
                </a:cubicBez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8575" tIns="28575" rIns="274320" bIns="28575" anchor="t"/>
          <a:lstStyle/>
          <a:p>
            <a:pPr algn="r">
              <a:defRPr sz="3000">
                <a:solidFill>
                  <a:srgbClr val="FFFFFF"/>
                </a:solidFill>
              </a:defRPr>
            </a:pPr>
            <a:endParaRPr sz="3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Shape">
            <a:extLst>
              <a:ext uri="{FF2B5EF4-FFF2-40B4-BE49-F238E27FC236}">
                <a16:creationId xmlns="" xmlns:a16="http://schemas.microsoft.com/office/drawing/2014/main" id="{2F8735C0-AA8E-41E9-9EEA-516F88F8DF4A}"/>
              </a:ext>
            </a:extLst>
          </p:cNvPr>
          <p:cNvSpPr/>
          <p:nvPr/>
        </p:nvSpPr>
        <p:spPr>
          <a:xfrm>
            <a:off x="3409452" y="4070279"/>
            <a:ext cx="3029183" cy="23121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78" h="21600" extrusionOk="0">
                <a:moveTo>
                  <a:pt x="2588" y="3154"/>
                </a:moveTo>
                <a:lnTo>
                  <a:pt x="634" y="7653"/>
                </a:lnTo>
                <a:cubicBezTo>
                  <a:pt x="-211" y="9603"/>
                  <a:pt x="-211" y="12003"/>
                  <a:pt x="634" y="13953"/>
                </a:cubicBezTo>
                <a:lnTo>
                  <a:pt x="3954" y="21600"/>
                </a:lnTo>
                <a:lnTo>
                  <a:pt x="5179" y="21600"/>
                </a:lnTo>
                <a:lnTo>
                  <a:pt x="3084" y="16772"/>
                </a:lnTo>
                <a:cubicBezTo>
                  <a:pt x="2239" y="14823"/>
                  <a:pt x="2239" y="12422"/>
                  <a:pt x="3084" y="10473"/>
                </a:cubicBezTo>
                <a:lnTo>
                  <a:pt x="3813" y="8795"/>
                </a:lnTo>
                <a:cubicBezTo>
                  <a:pt x="4658" y="6846"/>
                  <a:pt x="6222" y="5644"/>
                  <a:pt x="7915" y="5644"/>
                </a:cubicBezTo>
                <a:lnTo>
                  <a:pt x="17021" y="5644"/>
                </a:lnTo>
                <a:cubicBezTo>
                  <a:pt x="18966" y="5644"/>
                  <a:pt x="20676" y="3934"/>
                  <a:pt x="21216" y="1447"/>
                </a:cubicBezTo>
                <a:lnTo>
                  <a:pt x="21247" y="1300"/>
                </a:lnTo>
                <a:cubicBezTo>
                  <a:pt x="21389" y="649"/>
                  <a:pt x="21020" y="0"/>
                  <a:pt x="20512" y="0"/>
                </a:cubicBezTo>
                <a:lnTo>
                  <a:pt x="6690" y="0"/>
                </a:lnTo>
                <a:cubicBezTo>
                  <a:pt x="4997" y="3"/>
                  <a:pt x="3433" y="1205"/>
                  <a:pt x="2588" y="3154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8575" tIns="0" rIns="274320" bIns="28575" anchor="t"/>
          <a:lstStyle/>
          <a:p>
            <a:pPr algn="r">
              <a:defRPr sz="3000">
                <a:solidFill>
                  <a:srgbClr val="FFFFFF"/>
                </a:solidFill>
              </a:defRPr>
            </a:pPr>
            <a:r>
              <a:rPr 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Wave 02</a:t>
            </a:r>
            <a:endParaRPr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4" name="Shape">
            <a:extLst>
              <a:ext uri="{FF2B5EF4-FFF2-40B4-BE49-F238E27FC236}">
                <a16:creationId xmlns="" xmlns:a16="http://schemas.microsoft.com/office/drawing/2014/main" id="{6E6D8058-D984-43BD-8DAF-59BD0C48F36E}"/>
              </a:ext>
            </a:extLst>
          </p:cNvPr>
          <p:cNvSpPr/>
          <p:nvPr/>
        </p:nvSpPr>
        <p:spPr>
          <a:xfrm>
            <a:off x="2980795" y="3377758"/>
            <a:ext cx="3918358" cy="30046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44" h="21600" extrusionOk="0">
                <a:moveTo>
                  <a:pt x="3034" y="2517"/>
                </a:moveTo>
                <a:lnTo>
                  <a:pt x="510" y="8289"/>
                </a:lnTo>
                <a:cubicBezTo>
                  <a:pt x="-170" y="9844"/>
                  <a:pt x="-170" y="11760"/>
                  <a:pt x="510" y="13316"/>
                </a:cubicBezTo>
                <a:lnTo>
                  <a:pt x="4134" y="21600"/>
                </a:lnTo>
                <a:lnTo>
                  <a:pt x="5070" y="21600"/>
                </a:lnTo>
                <a:lnTo>
                  <a:pt x="2380" y="15453"/>
                </a:lnTo>
                <a:cubicBezTo>
                  <a:pt x="1700" y="13898"/>
                  <a:pt x="1700" y="11981"/>
                  <a:pt x="2380" y="10426"/>
                </a:cubicBezTo>
                <a:lnTo>
                  <a:pt x="3970" y="6794"/>
                </a:lnTo>
                <a:cubicBezTo>
                  <a:pt x="4650" y="5238"/>
                  <a:pt x="5909" y="4279"/>
                  <a:pt x="7270" y="4279"/>
                </a:cubicBezTo>
                <a:lnTo>
                  <a:pt x="18057" y="4279"/>
                </a:lnTo>
                <a:cubicBezTo>
                  <a:pt x="19565" y="4279"/>
                  <a:pt x="20891" y="2963"/>
                  <a:pt x="21310" y="1049"/>
                </a:cubicBezTo>
                <a:lnTo>
                  <a:pt x="21320" y="1001"/>
                </a:lnTo>
                <a:cubicBezTo>
                  <a:pt x="21430" y="499"/>
                  <a:pt x="21144" y="0"/>
                  <a:pt x="20750" y="0"/>
                </a:cubicBezTo>
                <a:lnTo>
                  <a:pt x="6334" y="0"/>
                </a:lnTo>
                <a:cubicBezTo>
                  <a:pt x="4972" y="2"/>
                  <a:pt x="3716" y="962"/>
                  <a:pt x="3034" y="2517"/>
                </a:cubicBezTo>
                <a:close/>
              </a:path>
            </a:pathLst>
          </a:custGeom>
          <a:solidFill>
            <a:schemeClr val="accent5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8575" tIns="0" rIns="274320" bIns="28575" anchor="t"/>
          <a:lstStyle/>
          <a:p>
            <a:pPr algn="r">
              <a:defRPr sz="3000">
                <a:solidFill>
                  <a:srgbClr val="FFFFFF"/>
                </a:solidFill>
              </a:defRPr>
            </a:pPr>
            <a:r>
              <a:rPr 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Wave 03</a:t>
            </a:r>
            <a:endParaRPr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" name="Shape">
            <a:extLst>
              <a:ext uri="{FF2B5EF4-FFF2-40B4-BE49-F238E27FC236}">
                <a16:creationId xmlns="" xmlns:a16="http://schemas.microsoft.com/office/drawing/2014/main" id="{5FBA0E7F-B487-4DD3-B391-4074F1054D57}"/>
              </a:ext>
            </a:extLst>
          </p:cNvPr>
          <p:cNvSpPr/>
          <p:nvPr/>
        </p:nvSpPr>
        <p:spPr>
          <a:xfrm>
            <a:off x="2552142" y="2658350"/>
            <a:ext cx="4876016" cy="37240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81" h="21600" extrusionOk="0">
                <a:moveTo>
                  <a:pt x="3223" y="2226"/>
                </a:moveTo>
                <a:lnTo>
                  <a:pt x="451" y="8579"/>
                </a:lnTo>
                <a:cubicBezTo>
                  <a:pt x="-150" y="9955"/>
                  <a:pt x="-150" y="11649"/>
                  <a:pt x="451" y="13025"/>
                </a:cubicBezTo>
                <a:lnTo>
                  <a:pt x="4194" y="21600"/>
                </a:lnTo>
                <a:lnTo>
                  <a:pt x="4949" y="21600"/>
                </a:lnTo>
                <a:lnTo>
                  <a:pt x="1960" y="14753"/>
                </a:lnTo>
                <a:cubicBezTo>
                  <a:pt x="1360" y="13377"/>
                  <a:pt x="1360" y="11683"/>
                  <a:pt x="1960" y="10307"/>
                </a:cubicBezTo>
                <a:lnTo>
                  <a:pt x="3980" y="5682"/>
                </a:lnTo>
                <a:cubicBezTo>
                  <a:pt x="4580" y="4306"/>
                  <a:pt x="5689" y="3458"/>
                  <a:pt x="6890" y="3458"/>
                </a:cubicBezTo>
                <a:lnTo>
                  <a:pt x="18733" y="3458"/>
                </a:lnTo>
                <a:cubicBezTo>
                  <a:pt x="19947" y="3458"/>
                  <a:pt x="21015" y="2396"/>
                  <a:pt x="21352" y="852"/>
                </a:cubicBezTo>
                <a:lnTo>
                  <a:pt x="21362" y="807"/>
                </a:lnTo>
                <a:cubicBezTo>
                  <a:pt x="21450" y="403"/>
                  <a:pt x="21220" y="0"/>
                  <a:pt x="20903" y="0"/>
                </a:cubicBezTo>
                <a:lnTo>
                  <a:pt x="6134" y="0"/>
                </a:lnTo>
                <a:cubicBezTo>
                  <a:pt x="4933" y="4"/>
                  <a:pt x="3824" y="850"/>
                  <a:pt x="3223" y="2226"/>
                </a:cubicBezTo>
                <a:close/>
              </a:path>
            </a:pathLst>
          </a:custGeom>
          <a:solidFill>
            <a:schemeClr val="tx2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8575" tIns="0" rIns="274320" bIns="28575" anchor="t"/>
          <a:lstStyle/>
          <a:p>
            <a:pPr algn="r">
              <a:defRPr sz="3000">
                <a:solidFill>
                  <a:srgbClr val="FFFFFF"/>
                </a:solidFill>
              </a:defRPr>
            </a:pPr>
            <a:r>
              <a:rPr 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Wave 04</a:t>
            </a:r>
            <a:endParaRPr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6" name="Shape">
            <a:extLst>
              <a:ext uri="{FF2B5EF4-FFF2-40B4-BE49-F238E27FC236}">
                <a16:creationId xmlns="" xmlns:a16="http://schemas.microsoft.com/office/drawing/2014/main" id="{E76FACF1-C0C6-4CFA-8127-8AF7EBE6DA67}"/>
              </a:ext>
            </a:extLst>
          </p:cNvPr>
          <p:cNvSpPr/>
          <p:nvPr/>
        </p:nvSpPr>
        <p:spPr>
          <a:xfrm>
            <a:off x="2117592" y="1962307"/>
            <a:ext cx="5793353" cy="44201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25" h="21600" extrusionOk="0">
                <a:moveTo>
                  <a:pt x="3562" y="1723"/>
                </a:moveTo>
                <a:lnTo>
                  <a:pt x="349" y="9078"/>
                </a:lnTo>
                <a:cubicBezTo>
                  <a:pt x="-117" y="10145"/>
                  <a:pt x="-117" y="11457"/>
                  <a:pt x="349" y="12523"/>
                </a:cubicBezTo>
                <a:lnTo>
                  <a:pt x="4315" y="21600"/>
                </a:lnTo>
                <a:lnTo>
                  <a:pt x="4945" y="21600"/>
                </a:lnTo>
                <a:lnTo>
                  <a:pt x="1609" y="13964"/>
                </a:lnTo>
                <a:cubicBezTo>
                  <a:pt x="1142" y="12897"/>
                  <a:pt x="1142" y="11585"/>
                  <a:pt x="1609" y="10519"/>
                </a:cubicBezTo>
                <a:lnTo>
                  <a:pt x="4192" y="4604"/>
                </a:lnTo>
                <a:cubicBezTo>
                  <a:pt x="4658" y="3537"/>
                  <a:pt x="5519" y="2882"/>
                  <a:pt x="6450" y="2882"/>
                </a:cubicBezTo>
                <a:lnTo>
                  <a:pt x="19199" y="2882"/>
                </a:lnTo>
                <a:cubicBezTo>
                  <a:pt x="20223" y="2882"/>
                  <a:pt x="21123" y="1988"/>
                  <a:pt x="21407" y="687"/>
                </a:cubicBezTo>
                <a:lnTo>
                  <a:pt x="21408" y="680"/>
                </a:lnTo>
                <a:cubicBezTo>
                  <a:pt x="21483" y="339"/>
                  <a:pt x="21289" y="0"/>
                  <a:pt x="21021" y="0"/>
                </a:cubicBezTo>
                <a:lnTo>
                  <a:pt x="5821" y="0"/>
                </a:lnTo>
                <a:cubicBezTo>
                  <a:pt x="4889" y="0"/>
                  <a:pt x="4029" y="657"/>
                  <a:pt x="3562" y="1723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8575" tIns="0" rIns="274320" bIns="28575" anchor="t"/>
          <a:lstStyle/>
          <a:p>
            <a:pPr algn="r">
              <a:defRPr sz="3000">
                <a:solidFill>
                  <a:srgbClr val="FFFFFF"/>
                </a:solidFill>
              </a:defRPr>
            </a:pPr>
            <a:r>
              <a:rPr 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Wave 05</a:t>
            </a:r>
            <a:endParaRPr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7" name="Shape">
            <a:extLst>
              <a:ext uri="{FF2B5EF4-FFF2-40B4-BE49-F238E27FC236}">
                <a16:creationId xmlns="" xmlns:a16="http://schemas.microsoft.com/office/drawing/2014/main" id="{AC0F8C9D-4E7D-4884-A33C-9AB9C16D1803}"/>
              </a:ext>
            </a:extLst>
          </p:cNvPr>
          <p:cNvSpPr/>
          <p:nvPr/>
        </p:nvSpPr>
        <p:spPr>
          <a:xfrm>
            <a:off x="3811999" y="4772405"/>
            <a:ext cx="2159608" cy="16100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21" h="21600" extrusionOk="0">
                <a:moveTo>
                  <a:pt x="2342" y="3430"/>
                </a:moveTo>
                <a:lnTo>
                  <a:pt x="672" y="7376"/>
                </a:lnTo>
                <a:cubicBezTo>
                  <a:pt x="-224" y="9497"/>
                  <a:pt x="-224" y="12107"/>
                  <a:pt x="672" y="14228"/>
                </a:cubicBezTo>
                <a:lnTo>
                  <a:pt x="3792" y="21600"/>
                </a:lnTo>
                <a:lnTo>
                  <a:pt x="5461" y="21600"/>
                </a:lnTo>
                <a:lnTo>
                  <a:pt x="4012" y="18174"/>
                </a:lnTo>
                <a:cubicBezTo>
                  <a:pt x="3116" y="16053"/>
                  <a:pt x="3116" y="13443"/>
                  <a:pt x="4012" y="11322"/>
                </a:cubicBezTo>
                <a:lnTo>
                  <a:pt x="4012" y="11322"/>
                </a:lnTo>
                <a:cubicBezTo>
                  <a:pt x="4908" y="9201"/>
                  <a:pt x="6565" y="7896"/>
                  <a:pt x="8358" y="7896"/>
                </a:cubicBezTo>
                <a:lnTo>
                  <a:pt x="15310" y="7896"/>
                </a:lnTo>
                <a:cubicBezTo>
                  <a:pt x="18030" y="7896"/>
                  <a:pt x="20423" y="5440"/>
                  <a:pt x="21178" y="1868"/>
                </a:cubicBezTo>
                <a:lnTo>
                  <a:pt x="21178" y="1868"/>
                </a:lnTo>
                <a:cubicBezTo>
                  <a:pt x="21376" y="932"/>
                  <a:pt x="20860" y="0"/>
                  <a:pt x="20150" y="0"/>
                </a:cubicBezTo>
                <a:lnTo>
                  <a:pt x="6688" y="0"/>
                </a:lnTo>
                <a:cubicBezTo>
                  <a:pt x="4895" y="4"/>
                  <a:pt x="3238" y="1314"/>
                  <a:pt x="2342" y="3430"/>
                </a:cubicBezTo>
                <a:close/>
              </a:path>
            </a:pathLst>
          </a:custGeom>
          <a:solidFill>
            <a:schemeClr val="accent6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8575" tIns="0" rIns="274320" bIns="28575" anchor="t"/>
          <a:lstStyle/>
          <a:p>
            <a:pPr algn="r">
              <a:defRPr sz="3000">
                <a:solidFill>
                  <a:srgbClr val="FFFFFF"/>
                </a:solidFill>
              </a:defRPr>
            </a:pPr>
            <a:r>
              <a:rPr lang="en-US" sz="3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Wave</a:t>
            </a:r>
            <a:r>
              <a:rPr 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01</a:t>
            </a:r>
            <a:endParaRPr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7FED5D04-F590-4EE7-AE6E-CB470304DDD1}"/>
              </a:ext>
            </a:extLst>
          </p:cNvPr>
          <p:cNvSpPr txBox="1"/>
          <p:nvPr/>
        </p:nvSpPr>
        <p:spPr>
          <a:xfrm>
            <a:off x="8168818" y="1848902"/>
            <a:ext cx="3359879" cy="738664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pPr algn="just"/>
            <a:r>
              <a:rPr lang="en-US" b="1" noProof="1" smtClean="0">
                <a:solidFill>
                  <a:schemeClr val="accent3">
                    <a:lumMod val="75000"/>
                  </a:schemeClr>
                </a:solidFill>
              </a:rPr>
              <a:t>October 2023</a:t>
            </a:r>
            <a:endParaRPr lang="en-US" noProof="1" smtClean="0">
              <a:solidFill>
                <a:schemeClr val="bg1">
                  <a:lumMod val="50000"/>
                </a:schemeClr>
              </a:solidFill>
            </a:endParaRPr>
          </a:p>
          <a:p>
            <a:pPr algn="just"/>
            <a:r>
              <a:rPr lang="en-US" sz="1200" noProof="1"/>
              <a:t>Expand in existing 10 Cities &amp; explore additional scope</a:t>
            </a:r>
          </a:p>
          <a:p>
            <a:pPr algn="just"/>
            <a:r>
              <a:rPr lang="en-US" sz="1200" noProof="1" smtClean="0"/>
              <a:t>Target 3000 </a:t>
            </a:r>
            <a:r>
              <a:rPr lang="en-US" sz="1200" noProof="1"/>
              <a:t>FL3 &amp; </a:t>
            </a:r>
            <a:r>
              <a:rPr lang="en-US" sz="1200" noProof="1" smtClean="0"/>
              <a:t>3 Lacs </a:t>
            </a:r>
            <a:r>
              <a:rPr lang="en-US" sz="1200" noProof="1"/>
              <a:t>FL4 Customers in Each City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891DDBAB-5FBD-4A93-BAAA-99E779A56F53}"/>
              </a:ext>
            </a:extLst>
          </p:cNvPr>
          <p:cNvSpPr txBox="1"/>
          <p:nvPr/>
        </p:nvSpPr>
        <p:spPr>
          <a:xfrm>
            <a:off x="7660628" y="2534803"/>
            <a:ext cx="3495053" cy="738664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pPr algn="just"/>
            <a:r>
              <a:rPr lang="en-US" b="1" noProof="1" smtClean="0">
                <a:solidFill>
                  <a:schemeClr val="tx2"/>
                </a:solidFill>
              </a:rPr>
              <a:t>April 2023</a:t>
            </a:r>
            <a:endParaRPr lang="en-US" b="1" noProof="1">
              <a:solidFill>
                <a:schemeClr val="tx2"/>
              </a:solidFill>
            </a:endParaRPr>
          </a:p>
          <a:p>
            <a:pPr algn="just"/>
            <a:r>
              <a:rPr lang="en-US" sz="1200" noProof="1"/>
              <a:t>Expand in existing 10 Cities &amp; explore additional scope</a:t>
            </a:r>
          </a:p>
          <a:p>
            <a:pPr algn="just"/>
            <a:r>
              <a:rPr lang="en-US" sz="1200" noProof="1" smtClean="0"/>
              <a:t>Target 2400 </a:t>
            </a:r>
            <a:r>
              <a:rPr lang="en-US" sz="1200" noProof="1"/>
              <a:t>FL3 &amp; </a:t>
            </a:r>
            <a:r>
              <a:rPr lang="en-US" sz="1200" noProof="1" smtClean="0"/>
              <a:t>2.4 Lacs FL4 </a:t>
            </a:r>
            <a:r>
              <a:rPr lang="en-US" sz="1200" noProof="1"/>
              <a:t>Customers in Each City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6F0590DA-753A-4ED0-92EC-988CC9CA6311}"/>
              </a:ext>
            </a:extLst>
          </p:cNvPr>
          <p:cNvSpPr txBox="1"/>
          <p:nvPr/>
        </p:nvSpPr>
        <p:spPr>
          <a:xfrm>
            <a:off x="7152438" y="3298392"/>
            <a:ext cx="3650545" cy="738664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pPr algn="just"/>
            <a:r>
              <a:rPr lang="en-US" b="1" noProof="1" smtClean="0">
                <a:solidFill>
                  <a:schemeClr val="accent5"/>
                </a:solidFill>
              </a:rPr>
              <a:t>October 2022</a:t>
            </a:r>
            <a:endParaRPr lang="en-US" b="1" noProof="1">
              <a:solidFill>
                <a:schemeClr val="accent5"/>
              </a:solidFill>
            </a:endParaRPr>
          </a:p>
          <a:p>
            <a:pPr algn="just"/>
            <a:r>
              <a:rPr lang="en-US" sz="1200" noProof="1"/>
              <a:t>Expand in existing 10 Cities &amp; explore additional scope</a:t>
            </a:r>
          </a:p>
          <a:p>
            <a:pPr algn="just"/>
            <a:r>
              <a:rPr lang="en-US" sz="1200" noProof="1" smtClean="0"/>
              <a:t>Target 1800 </a:t>
            </a:r>
            <a:r>
              <a:rPr lang="en-US" sz="1200" noProof="1"/>
              <a:t>FL3 &amp; </a:t>
            </a:r>
            <a:r>
              <a:rPr lang="en-US" sz="1200" noProof="1" smtClean="0"/>
              <a:t>1.8 Lacs FL4 </a:t>
            </a:r>
            <a:r>
              <a:rPr lang="en-US" sz="1200" noProof="1"/>
              <a:t>Customers in Each City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D02C0118-5F44-481F-A1DE-AD0BBD8E75AE}"/>
              </a:ext>
            </a:extLst>
          </p:cNvPr>
          <p:cNvSpPr txBox="1"/>
          <p:nvPr/>
        </p:nvSpPr>
        <p:spPr>
          <a:xfrm>
            <a:off x="6657310" y="3997420"/>
            <a:ext cx="3819101" cy="738664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pPr algn="just"/>
            <a:r>
              <a:rPr lang="en-US" b="1" noProof="1" smtClean="0">
                <a:solidFill>
                  <a:schemeClr val="accent2">
                    <a:lumMod val="75000"/>
                  </a:schemeClr>
                </a:solidFill>
              </a:rPr>
              <a:t>April 2022</a:t>
            </a:r>
            <a:endParaRPr lang="en-US" b="1" noProof="1">
              <a:solidFill>
                <a:schemeClr val="accent2">
                  <a:lumMod val="75000"/>
                </a:schemeClr>
              </a:solidFill>
            </a:endParaRPr>
          </a:p>
          <a:p>
            <a:pPr algn="just"/>
            <a:r>
              <a:rPr lang="en-US" sz="1200" noProof="1" smtClean="0"/>
              <a:t>Expand in existing 10 Cities &amp; explore additional scope</a:t>
            </a:r>
            <a:endParaRPr lang="en-US" sz="1200" noProof="1"/>
          </a:p>
          <a:p>
            <a:pPr algn="just"/>
            <a:r>
              <a:rPr lang="en-US" sz="1200" noProof="1"/>
              <a:t>Target </a:t>
            </a:r>
            <a:r>
              <a:rPr lang="en-US" sz="1200" noProof="1" smtClean="0"/>
              <a:t>1200 </a:t>
            </a:r>
            <a:r>
              <a:rPr lang="en-US" sz="1200" noProof="1"/>
              <a:t>FL3 &amp; </a:t>
            </a:r>
            <a:r>
              <a:rPr lang="en-US" sz="1200" noProof="1" smtClean="0"/>
              <a:t>1.2 L acs FL4 </a:t>
            </a:r>
            <a:r>
              <a:rPr lang="en-US" sz="1200" noProof="1"/>
              <a:t>Customers in Each City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="" xmlns:a16="http://schemas.microsoft.com/office/drawing/2014/main" id="{0A5E10EE-BCA8-4BBC-AF4B-E86F68CA8F15}"/>
              </a:ext>
            </a:extLst>
          </p:cNvPr>
          <p:cNvSpPr txBox="1"/>
          <p:nvPr/>
        </p:nvSpPr>
        <p:spPr>
          <a:xfrm>
            <a:off x="6122994" y="4689769"/>
            <a:ext cx="4353418" cy="738664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pPr algn="just"/>
            <a:r>
              <a:rPr lang="en-US" b="1" noProof="1" smtClean="0">
                <a:solidFill>
                  <a:schemeClr val="accent6"/>
                </a:solidFill>
              </a:rPr>
              <a:t>October 2021</a:t>
            </a:r>
          </a:p>
          <a:p>
            <a:pPr algn="just"/>
            <a:r>
              <a:rPr lang="en-US" sz="1200" noProof="1" smtClean="0"/>
              <a:t>Launch in 10 Cities</a:t>
            </a:r>
          </a:p>
          <a:p>
            <a:pPr algn="just"/>
            <a:r>
              <a:rPr lang="en-US" sz="1200" noProof="1" smtClean="0"/>
              <a:t>Target 600 FL3 &amp; 60 thousand FL4 Customers in Each City</a:t>
            </a:r>
            <a:endParaRPr lang="en-US" sz="1200" noProof="1"/>
          </a:p>
        </p:txBody>
      </p:sp>
      <p:sp>
        <p:nvSpPr>
          <p:cNvPr id="43" name="Freeform: Shape 93">
            <a:extLst>
              <a:ext uri="{FF2B5EF4-FFF2-40B4-BE49-F238E27FC236}">
                <a16:creationId xmlns="" xmlns:a16="http://schemas.microsoft.com/office/drawing/2014/main" id="{1874174E-54B5-40C4-A46D-CAB2289656B7}"/>
              </a:ext>
            </a:extLst>
          </p:cNvPr>
          <p:cNvSpPr/>
          <p:nvPr/>
        </p:nvSpPr>
        <p:spPr>
          <a:xfrm>
            <a:off x="4437755" y="5632899"/>
            <a:ext cx="528979" cy="529648"/>
          </a:xfrm>
          <a:custGeom>
            <a:avLst/>
            <a:gdLst>
              <a:gd name="connsiteX0" fmla="*/ 157458 w 561199"/>
              <a:gd name="connsiteY0" fmla="*/ 105683 h 561908"/>
              <a:gd name="connsiteX1" fmla="*/ 171643 w 561199"/>
              <a:gd name="connsiteY1" fmla="*/ 115612 h 561908"/>
              <a:gd name="connsiteX2" fmla="*/ 200722 w 561199"/>
              <a:gd name="connsiteY2" fmla="*/ 271648 h 561908"/>
              <a:gd name="connsiteX3" fmla="*/ 243278 w 561199"/>
              <a:gd name="connsiteY3" fmla="*/ 158877 h 561908"/>
              <a:gd name="connsiteX4" fmla="*/ 251789 w 561199"/>
              <a:gd name="connsiteY4" fmla="*/ 151075 h 561908"/>
              <a:gd name="connsiteX5" fmla="*/ 267392 w 561199"/>
              <a:gd name="connsiteY5" fmla="*/ 159586 h 561908"/>
              <a:gd name="connsiteX6" fmla="*/ 290088 w 561199"/>
              <a:gd name="connsiteY6" fmla="*/ 238313 h 561908"/>
              <a:gd name="connsiteX7" fmla="*/ 317040 w 561199"/>
              <a:gd name="connsiteY7" fmla="*/ 209234 h 561908"/>
              <a:gd name="connsiteX8" fmla="*/ 326260 w 561199"/>
              <a:gd name="connsiteY8" fmla="*/ 203560 h 561908"/>
              <a:gd name="connsiteX9" fmla="*/ 366687 w 561199"/>
              <a:gd name="connsiteY9" fmla="*/ 203560 h 561908"/>
              <a:gd name="connsiteX10" fmla="*/ 367397 w 561199"/>
              <a:gd name="connsiteY10" fmla="*/ 203560 h 561908"/>
              <a:gd name="connsiteX11" fmla="*/ 367397 w 561199"/>
              <a:gd name="connsiteY11" fmla="*/ 231930 h 561908"/>
              <a:gd name="connsiteX12" fmla="*/ 332643 w 561199"/>
              <a:gd name="connsiteY12" fmla="*/ 231930 h 561908"/>
              <a:gd name="connsiteX13" fmla="*/ 294344 w 561199"/>
              <a:gd name="connsiteY13" fmla="*/ 271648 h 561908"/>
              <a:gd name="connsiteX14" fmla="*/ 288670 w 561199"/>
              <a:gd name="connsiteY14" fmla="*/ 275194 h 561908"/>
              <a:gd name="connsiteX15" fmla="*/ 273066 w 561199"/>
              <a:gd name="connsiteY15" fmla="*/ 266683 h 561908"/>
              <a:gd name="connsiteX16" fmla="*/ 254626 w 561199"/>
              <a:gd name="connsiteY16" fmla="*/ 202850 h 561908"/>
              <a:gd name="connsiteX17" fmla="*/ 209233 w 561199"/>
              <a:gd name="connsiteY17" fmla="*/ 322005 h 561908"/>
              <a:gd name="connsiteX18" fmla="*/ 197176 w 561199"/>
              <a:gd name="connsiteY18" fmla="*/ 329806 h 561908"/>
              <a:gd name="connsiteX19" fmla="*/ 195758 w 561199"/>
              <a:gd name="connsiteY19" fmla="*/ 329806 h 561908"/>
              <a:gd name="connsiteX20" fmla="*/ 184410 w 561199"/>
              <a:gd name="connsiteY20" fmla="*/ 319877 h 561908"/>
              <a:gd name="connsiteX21" fmla="*/ 156040 w 561199"/>
              <a:gd name="connsiteY21" fmla="*/ 167388 h 561908"/>
              <a:gd name="connsiteX22" fmla="*/ 138308 w 561199"/>
              <a:gd name="connsiteY22" fmla="*/ 221291 h 561908"/>
              <a:gd name="connsiteX23" fmla="*/ 126251 w 561199"/>
              <a:gd name="connsiteY23" fmla="*/ 231930 h 561908"/>
              <a:gd name="connsiteX24" fmla="*/ 61709 w 561199"/>
              <a:gd name="connsiteY24" fmla="*/ 231930 h 561908"/>
              <a:gd name="connsiteX25" fmla="*/ 61709 w 561199"/>
              <a:gd name="connsiteY25" fmla="*/ 203560 h 561908"/>
              <a:gd name="connsiteX26" fmla="*/ 117031 w 561199"/>
              <a:gd name="connsiteY26" fmla="*/ 203560 h 561908"/>
              <a:gd name="connsiteX27" fmla="*/ 147529 w 561199"/>
              <a:gd name="connsiteY27" fmla="*/ 114194 h 561908"/>
              <a:gd name="connsiteX28" fmla="*/ 157458 w 561199"/>
              <a:gd name="connsiteY28" fmla="*/ 105683 h 561908"/>
              <a:gd name="connsiteX29" fmla="*/ 214198 w 561199"/>
              <a:gd name="connsiteY29" fmla="*/ 43978 h 561908"/>
              <a:gd name="connsiteX30" fmla="*/ 43978 w 561199"/>
              <a:gd name="connsiteY30" fmla="*/ 214198 h 561908"/>
              <a:gd name="connsiteX31" fmla="*/ 214198 w 561199"/>
              <a:gd name="connsiteY31" fmla="*/ 384419 h 561908"/>
              <a:gd name="connsiteX32" fmla="*/ 384419 w 561199"/>
              <a:gd name="connsiteY32" fmla="*/ 214198 h 561908"/>
              <a:gd name="connsiteX33" fmla="*/ 214198 w 561199"/>
              <a:gd name="connsiteY33" fmla="*/ 43978 h 561908"/>
              <a:gd name="connsiteX34" fmla="*/ 214198 w 561199"/>
              <a:gd name="connsiteY34" fmla="*/ 4 h 561908"/>
              <a:gd name="connsiteX35" fmla="*/ 426974 w 561199"/>
              <a:gd name="connsiteY35" fmla="*/ 214907 h 561908"/>
              <a:gd name="connsiteX36" fmla="*/ 383000 w 561199"/>
              <a:gd name="connsiteY36" fmla="*/ 343991 h 561908"/>
              <a:gd name="connsiteX37" fmla="*/ 414916 w 561199"/>
              <a:gd name="connsiteY37" fmla="*/ 375198 h 561908"/>
              <a:gd name="connsiteX38" fmla="*/ 458890 w 561199"/>
              <a:gd name="connsiteY38" fmla="*/ 388674 h 561908"/>
              <a:gd name="connsiteX39" fmla="*/ 546837 w 561199"/>
              <a:gd name="connsiteY39" fmla="*/ 477331 h 561908"/>
              <a:gd name="connsiteX40" fmla="*/ 546837 w 561199"/>
              <a:gd name="connsiteY40" fmla="*/ 547547 h 561908"/>
              <a:gd name="connsiteX41" fmla="*/ 476621 w 561199"/>
              <a:gd name="connsiteY41" fmla="*/ 547547 h 561908"/>
              <a:gd name="connsiteX42" fmla="*/ 387965 w 561199"/>
              <a:gd name="connsiteY42" fmla="*/ 458890 h 561908"/>
              <a:gd name="connsiteX43" fmla="*/ 374489 w 561199"/>
              <a:gd name="connsiteY43" fmla="*/ 414207 h 561908"/>
              <a:gd name="connsiteX44" fmla="*/ 343282 w 561199"/>
              <a:gd name="connsiteY44" fmla="*/ 383000 h 561908"/>
              <a:gd name="connsiteX45" fmla="*/ 212780 w 561199"/>
              <a:gd name="connsiteY45" fmla="*/ 426974 h 561908"/>
              <a:gd name="connsiteX46" fmla="*/ 4 w 561199"/>
              <a:gd name="connsiteY46" fmla="*/ 212780 h 561908"/>
              <a:gd name="connsiteX47" fmla="*/ 214198 w 561199"/>
              <a:gd name="connsiteY47" fmla="*/ 4 h 561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561199" h="561908">
                <a:moveTo>
                  <a:pt x="157458" y="105683"/>
                </a:moveTo>
                <a:cubicBezTo>
                  <a:pt x="163841" y="104264"/>
                  <a:pt x="170225" y="108520"/>
                  <a:pt x="171643" y="115612"/>
                </a:cubicBezTo>
                <a:lnTo>
                  <a:pt x="200722" y="271648"/>
                </a:lnTo>
                <a:lnTo>
                  <a:pt x="243278" y="158877"/>
                </a:lnTo>
                <a:cubicBezTo>
                  <a:pt x="244696" y="154621"/>
                  <a:pt x="248242" y="152493"/>
                  <a:pt x="251789" y="151075"/>
                </a:cubicBezTo>
                <a:cubicBezTo>
                  <a:pt x="258172" y="148947"/>
                  <a:pt x="265264" y="153203"/>
                  <a:pt x="267392" y="159586"/>
                </a:cubicBezTo>
                <a:lnTo>
                  <a:pt x="290088" y="238313"/>
                </a:lnTo>
                <a:lnTo>
                  <a:pt x="317040" y="209234"/>
                </a:lnTo>
                <a:cubicBezTo>
                  <a:pt x="319168" y="206397"/>
                  <a:pt x="322714" y="204269"/>
                  <a:pt x="326260" y="203560"/>
                </a:cubicBezTo>
                <a:lnTo>
                  <a:pt x="366687" y="203560"/>
                </a:lnTo>
                <a:lnTo>
                  <a:pt x="367397" y="203560"/>
                </a:lnTo>
                <a:lnTo>
                  <a:pt x="367397" y="231930"/>
                </a:lnTo>
                <a:lnTo>
                  <a:pt x="332643" y="231930"/>
                </a:lnTo>
                <a:lnTo>
                  <a:pt x="294344" y="271648"/>
                </a:lnTo>
                <a:cubicBezTo>
                  <a:pt x="292925" y="273066"/>
                  <a:pt x="290797" y="274485"/>
                  <a:pt x="288670" y="275194"/>
                </a:cubicBezTo>
                <a:cubicBezTo>
                  <a:pt x="281577" y="277322"/>
                  <a:pt x="275194" y="273066"/>
                  <a:pt x="273066" y="266683"/>
                </a:cubicBezTo>
                <a:lnTo>
                  <a:pt x="254626" y="202850"/>
                </a:lnTo>
                <a:lnTo>
                  <a:pt x="209233" y="322005"/>
                </a:lnTo>
                <a:cubicBezTo>
                  <a:pt x="207106" y="326969"/>
                  <a:pt x="202141" y="329806"/>
                  <a:pt x="197176" y="329806"/>
                </a:cubicBezTo>
                <a:lnTo>
                  <a:pt x="195758" y="329806"/>
                </a:lnTo>
                <a:cubicBezTo>
                  <a:pt x="190084" y="329806"/>
                  <a:pt x="185119" y="325551"/>
                  <a:pt x="184410" y="319877"/>
                </a:cubicBezTo>
                <a:lnTo>
                  <a:pt x="156040" y="167388"/>
                </a:lnTo>
                <a:lnTo>
                  <a:pt x="138308" y="221291"/>
                </a:lnTo>
                <a:cubicBezTo>
                  <a:pt x="136890" y="226965"/>
                  <a:pt x="131925" y="231220"/>
                  <a:pt x="126251" y="231930"/>
                </a:cubicBezTo>
                <a:lnTo>
                  <a:pt x="61709" y="231930"/>
                </a:lnTo>
                <a:lnTo>
                  <a:pt x="61709" y="203560"/>
                </a:lnTo>
                <a:lnTo>
                  <a:pt x="117031" y="203560"/>
                </a:lnTo>
                <a:lnTo>
                  <a:pt x="147529" y="114194"/>
                </a:lnTo>
                <a:cubicBezTo>
                  <a:pt x="149656" y="109938"/>
                  <a:pt x="153203" y="106392"/>
                  <a:pt x="157458" y="105683"/>
                </a:cubicBezTo>
                <a:close/>
                <a:moveTo>
                  <a:pt x="214198" y="43978"/>
                </a:moveTo>
                <a:cubicBezTo>
                  <a:pt x="119868" y="43978"/>
                  <a:pt x="43978" y="119868"/>
                  <a:pt x="43978" y="214198"/>
                </a:cubicBezTo>
                <a:cubicBezTo>
                  <a:pt x="43978" y="308529"/>
                  <a:pt x="119868" y="384419"/>
                  <a:pt x="214198" y="384419"/>
                </a:cubicBezTo>
                <a:cubicBezTo>
                  <a:pt x="307819" y="384419"/>
                  <a:pt x="384419" y="307819"/>
                  <a:pt x="384419" y="214198"/>
                </a:cubicBezTo>
                <a:cubicBezTo>
                  <a:pt x="384419" y="119868"/>
                  <a:pt x="308529" y="43978"/>
                  <a:pt x="214198" y="43978"/>
                </a:cubicBezTo>
                <a:close/>
                <a:moveTo>
                  <a:pt x="214198" y="4"/>
                </a:moveTo>
                <a:cubicBezTo>
                  <a:pt x="331934" y="713"/>
                  <a:pt x="427683" y="96462"/>
                  <a:pt x="426974" y="214907"/>
                </a:cubicBezTo>
                <a:cubicBezTo>
                  <a:pt x="426974" y="261718"/>
                  <a:pt x="411370" y="307110"/>
                  <a:pt x="383000" y="343991"/>
                </a:cubicBezTo>
                <a:lnTo>
                  <a:pt x="414916" y="375198"/>
                </a:lnTo>
                <a:cubicBezTo>
                  <a:pt x="430520" y="371652"/>
                  <a:pt x="447542" y="377326"/>
                  <a:pt x="458890" y="388674"/>
                </a:cubicBezTo>
                <a:lnTo>
                  <a:pt x="546837" y="477331"/>
                </a:lnTo>
                <a:cubicBezTo>
                  <a:pt x="565987" y="496480"/>
                  <a:pt x="565987" y="528397"/>
                  <a:pt x="546837" y="547547"/>
                </a:cubicBezTo>
                <a:cubicBezTo>
                  <a:pt x="527687" y="566696"/>
                  <a:pt x="495771" y="566696"/>
                  <a:pt x="476621" y="547547"/>
                </a:cubicBezTo>
                <a:lnTo>
                  <a:pt x="387965" y="458890"/>
                </a:lnTo>
                <a:cubicBezTo>
                  <a:pt x="376617" y="446833"/>
                  <a:pt x="371652" y="430520"/>
                  <a:pt x="374489" y="414207"/>
                </a:cubicBezTo>
                <a:lnTo>
                  <a:pt x="343282" y="383000"/>
                </a:lnTo>
                <a:cubicBezTo>
                  <a:pt x="305692" y="411370"/>
                  <a:pt x="259590" y="426974"/>
                  <a:pt x="212780" y="426974"/>
                </a:cubicBezTo>
                <a:cubicBezTo>
                  <a:pt x="95044" y="426264"/>
                  <a:pt x="-705" y="330515"/>
                  <a:pt x="4" y="212780"/>
                </a:cubicBezTo>
                <a:cubicBezTo>
                  <a:pt x="713" y="95044"/>
                  <a:pt x="96462" y="-705"/>
                  <a:pt x="214198" y="4"/>
                </a:cubicBezTo>
                <a:close/>
              </a:path>
            </a:pathLst>
          </a:custGeom>
          <a:solidFill>
            <a:srgbClr val="000000">
              <a:alpha val="80000"/>
            </a:srgbClr>
          </a:solidFill>
          <a:ln w="704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350" dirty="0"/>
          </a:p>
        </p:txBody>
      </p:sp>
      <p:sp>
        <p:nvSpPr>
          <p:cNvPr id="44" name="Shape">
            <a:extLst>
              <a:ext uri="{FF2B5EF4-FFF2-40B4-BE49-F238E27FC236}">
                <a16:creationId xmlns="" xmlns:a16="http://schemas.microsoft.com/office/drawing/2014/main" id="{E76FACF1-C0C6-4CFA-8127-8AF7EBE6DA67}"/>
              </a:ext>
            </a:extLst>
          </p:cNvPr>
          <p:cNvSpPr/>
          <p:nvPr/>
        </p:nvSpPr>
        <p:spPr>
          <a:xfrm>
            <a:off x="1625571" y="1152513"/>
            <a:ext cx="6795701" cy="52299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25" h="21600" extrusionOk="0">
                <a:moveTo>
                  <a:pt x="3562" y="1723"/>
                </a:moveTo>
                <a:lnTo>
                  <a:pt x="349" y="9078"/>
                </a:lnTo>
                <a:cubicBezTo>
                  <a:pt x="-117" y="10145"/>
                  <a:pt x="-117" y="11457"/>
                  <a:pt x="349" y="12523"/>
                </a:cubicBezTo>
                <a:lnTo>
                  <a:pt x="4315" y="21600"/>
                </a:lnTo>
                <a:lnTo>
                  <a:pt x="4945" y="21600"/>
                </a:lnTo>
                <a:lnTo>
                  <a:pt x="1609" y="13964"/>
                </a:lnTo>
                <a:cubicBezTo>
                  <a:pt x="1142" y="12897"/>
                  <a:pt x="1142" y="11585"/>
                  <a:pt x="1609" y="10519"/>
                </a:cubicBezTo>
                <a:lnTo>
                  <a:pt x="4192" y="4604"/>
                </a:lnTo>
                <a:cubicBezTo>
                  <a:pt x="4658" y="3537"/>
                  <a:pt x="5519" y="2882"/>
                  <a:pt x="6450" y="2882"/>
                </a:cubicBezTo>
                <a:lnTo>
                  <a:pt x="19199" y="2882"/>
                </a:lnTo>
                <a:cubicBezTo>
                  <a:pt x="20223" y="2882"/>
                  <a:pt x="21123" y="1988"/>
                  <a:pt x="21407" y="687"/>
                </a:cubicBezTo>
                <a:lnTo>
                  <a:pt x="21408" y="680"/>
                </a:lnTo>
                <a:cubicBezTo>
                  <a:pt x="21483" y="339"/>
                  <a:pt x="21289" y="0"/>
                  <a:pt x="21021" y="0"/>
                </a:cubicBezTo>
                <a:lnTo>
                  <a:pt x="5821" y="0"/>
                </a:lnTo>
                <a:cubicBezTo>
                  <a:pt x="4889" y="0"/>
                  <a:pt x="4029" y="657"/>
                  <a:pt x="3562" y="1723"/>
                </a:cubicBezTo>
                <a:close/>
              </a:path>
            </a:pathLst>
          </a:custGeom>
          <a:solidFill>
            <a:srgbClr val="92D05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8575" tIns="0" rIns="274320" bIns="28575" anchor="t"/>
          <a:lstStyle/>
          <a:p>
            <a:pPr algn="r">
              <a:defRPr sz="3000">
                <a:solidFill>
                  <a:srgbClr val="FFFFFF"/>
                </a:solidFill>
              </a:defRPr>
            </a:pPr>
            <a:r>
              <a:rPr 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Wave 06</a:t>
            </a:r>
            <a:endParaRPr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="" xmlns:a16="http://schemas.microsoft.com/office/drawing/2014/main" id="{7FED5D04-F590-4EE7-AE6E-CB470304DDD1}"/>
              </a:ext>
            </a:extLst>
          </p:cNvPr>
          <p:cNvSpPr txBox="1"/>
          <p:nvPr/>
        </p:nvSpPr>
        <p:spPr>
          <a:xfrm>
            <a:off x="8524318" y="1057375"/>
            <a:ext cx="3406426" cy="738664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pPr algn="just"/>
            <a:r>
              <a:rPr lang="en-US" b="1" noProof="1" smtClean="0">
                <a:solidFill>
                  <a:srgbClr val="92D050"/>
                </a:solidFill>
              </a:rPr>
              <a:t>April 2024</a:t>
            </a:r>
            <a:endParaRPr lang="en-US" sz="900" b="1" noProof="1">
              <a:solidFill>
                <a:srgbClr val="92D050"/>
              </a:solidFill>
            </a:endParaRPr>
          </a:p>
          <a:p>
            <a:pPr algn="just"/>
            <a:r>
              <a:rPr lang="en-US" sz="1200" noProof="1"/>
              <a:t>Expand in existing 10 Cities &amp; explore additional scope</a:t>
            </a:r>
          </a:p>
          <a:p>
            <a:pPr algn="just"/>
            <a:r>
              <a:rPr lang="en-US" sz="1200" noProof="1" smtClean="0"/>
              <a:t>Target 3600 </a:t>
            </a:r>
            <a:r>
              <a:rPr lang="en-US" sz="1200" noProof="1"/>
              <a:t>FL3 &amp; </a:t>
            </a:r>
            <a:r>
              <a:rPr lang="en-US" sz="1200" noProof="1" smtClean="0"/>
              <a:t>3.6 Lacs FL4 </a:t>
            </a:r>
            <a:r>
              <a:rPr lang="en-US" sz="1200" noProof="1"/>
              <a:t>Customers in Each City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7215934" y="5504763"/>
            <a:ext cx="471480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00B0F0"/>
                </a:solidFill>
              </a:rPr>
              <a:t>Company Registration          : July 2020 - Complete</a:t>
            </a:r>
          </a:p>
          <a:p>
            <a:r>
              <a:rPr lang="en-US" sz="1600" dirty="0" smtClean="0"/>
              <a:t>MVP </a:t>
            </a:r>
            <a:r>
              <a:rPr lang="en-US" sz="1600" dirty="0" err="1" smtClean="0"/>
              <a:t>PoC</a:t>
            </a:r>
            <a:r>
              <a:rPr lang="en-US" sz="1600" dirty="0" smtClean="0"/>
              <a:t>	         	          : </a:t>
            </a:r>
            <a:r>
              <a:rPr lang="en-US" sz="1600" dirty="0" smtClean="0"/>
              <a:t>July 2021</a:t>
            </a:r>
            <a:endParaRPr lang="en-US" sz="1600" dirty="0" smtClean="0"/>
          </a:p>
          <a:p>
            <a:r>
              <a:rPr lang="en-US" sz="1600" dirty="0" smtClean="0"/>
              <a:t>Foundation Period 	          : </a:t>
            </a:r>
            <a:r>
              <a:rPr lang="en-US" sz="1600" dirty="0" smtClean="0"/>
              <a:t>July-21 </a:t>
            </a:r>
            <a:r>
              <a:rPr lang="en-US" sz="1600" dirty="0" smtClean="0"/>
              <a:t>to September-21</a:t>
            </a:r>
          </a:p>
          <a:p>
            <a:r>
              <a:rPr lang="en-US" b="1" dirty="0" smtClean="0">
                <a:solidFill>
                  <a:srgbClr val="0070C0"/>
                </a:solidFill>
              </a:rPr>
              <a:t>RBI Approval &amp;</a:t>
            </a:r>
            <a:r>
              <a:rPr lang="en-US" b="1" dirty="0" smtClean="0">
                <a:solidFill>
                  <a:srgbClr val="00B050"/>
                </a:solidFill>
              </a:rPr>
              <a:t> Launch   : Oct 2021 (Wave 1)</a:t>
            </a:r>
            <a:endParaRPr lang="en-US" b="1" dirty="0">
              <a:solidFill>
                <a:srgbClr val="00B050"/>
              </a:solidFill>
            </a:endParaRPr>
          </a:p>
        </p:txBody>
      </p:sp>
      <p:cxnSp>
        <p:nvCxnSpPr>
          <p:cNvPr id="58" name="Elbow Connector 57"/>
          <p:cNvCxnSpPr/>
          <p:nvPr/>
        </p:nvCxnSpPr>
        <p:spPr>
          <a:xfrm rot="16200000" flipH="1">
            <a:off x="6642433" y="5332559"/>
            <a:ext cx="278018" cy="873748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="" xmlns:a16="http://schemas.microsoft.com/office/drawing/2014/main" id="{D02C0118-5F44-481F-A1DE-AD0BBD8E75AE}"/>
              </a:ext>
            </a:extLst>
          </p:cNvPr>
          <p:cNvSpPr txBox="1"/>
          <p:nvPr/>
        </p:nvSpPr>
        <p:spPr>
          <a:xfrm rot="18638249">
            <a:off x="2873989" y="1320092"/>
            <a:ext cx="844450" cy="461665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pPr algn="just"/>
            <a:r>
              <a:rPr lang="en-US" sz="1200" noProof="1" smtClean="0">
                <a:solidFill>
                  <a:srgbClr val="7030A0"/>
                </a:solidFill>
              </a:rPr>
              <a:t>3600 FL3</a:t>
            </a:r>
          </a:p>
          <a:p>
            <a:pPr algn="just"/>
            <a:r>
              <a:rPr lang="en-US" sz="1200" noProof="1" smtClean="0">
                <a:solidFill>
                  <a:srgbClr val="7030A0"/>
                </a:solidFill>
              </a:rPr>
              <a:t>36Lacs FL4</a:t>
            </a:r>
            <a:endParaRPr lang="en-US" sz="1200" noProof="1">
              <a:solidFill>
                <a:srgbClr val="7030A0"/>
              </a:solidFill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="" xmlns:a16="http://schemas.microsoft.com/office/drawing/2014/main" id="{D02C0118-5F44-481F-A1DE-AD0BBD8E75AE}"/>
              </a:ext>
            </a:extLst>
          </p:cNvPr>
          <p:cNvSpPr txBox="1"/>
          <p:nvPr/>
        </p:nvSpPr>
        <p:spPr>
          <a:xfrm rot="18710634">
            <a:off x="3054186" y="1643784"/>
            <a:ext cx="1719386" cy="461665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pPr algn="just"/>
            <a:r>
              <a:rPr lang="en-US" sz="1200" b="1" noProof="1" smtClean="0">
                <a:solidFill>
                  <a:srgbClr val="FFFF00"/>
                </a:solidFill>
              </a:rPr>
              <a:t>3000 FL3</a:t>
            </a:r>
          </a:p>
          <a:p>
            <a:pPr algn="just"/>
            <a:r>
              <a:rPr lang="en-US" sz="1200" b="1" noProof="1" smtClean="0">
                <a:solidFill>
                  <a:srgbClr val="FFFF00"/>
                </a:solidFill>
              </a:rPr>
              <a:t>30 Lacs FL4</a:t>
            </a:r>
            <a:endParaRPr lang="en-US" sz="1200" b="1" noProof="1">
              <a:solidFill>
                <a:srgbClr val="FFFF00"/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="" xmlns:a16="http://schemas.microsoft.com/office/drawing/2014/main" id="{D02C0118-5F44-481F-A1DE-AD0BBD8E75AE}"/>
              </a:ext>
            </a:extLst>
          </p:cNvPr>
          <p:cNvSpPr txBox="1"/>
          <p:nvPr/>
        </p:nvSpPr>
        <p:spPr>
          <a:xfrm rot="18528186">
            <a:off x="3310335" y="2735875"/>
            <a:ext cx="849840" cy="461665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pPr algn="just"/>
            <a:r>
              <a:rPr lang="en-US" sz="1200" b="1" noProof="1" smtClean="0">
                <a:solidFill>
                  <a:srgbClr val="FFFF00"/>
                </a:solidFill>
              </a:rPr>
              <a:t>2400 FL3</a:t>
            </a:r>
          </a:p>
          <a:p>
            <a:pPr algn="just"/>
            <a:r>
              <a:rPr lang="en-US" sz="1200" b="1" noProof="1" smtClean="0">
                <a:solidFill>
                  <a:srgbClr val="FFFF00"/>
                </a:solidFill>
              </a:rPr>
              <a:t>24 Lacs FL4</a:t>
            </a:r>
            <a:endParaRPr lang="en-US" sz="1200" b="1" noProof="1">
              <a:solidFill>
                <a:srgbClr val="FFFF00"/>
              </a:solidFill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="" xmlns:a16="http://schemas.microsoft.com/office/drawing/2014/main" id="{D02C0118-5F44-481F-A1DE-AD0BBD8E75AE}"/>
              </a:ext>
            </a:extLst>
          </p:cNvPr>
          <p:cNvSpPr txBox="1"/>
          <p:nvPr/>
        </p:nvSpPr>
        <p:spPr>
          <a:xfrm rot="18510757">
            <a:off x="3333578" y="3108557"/>
            <a:ext cx="1719386" cy="461665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pPr algn="just"/>
            <a:r>
              <a:rPr lang="en-US" sz="1200" b="1" noProof="1" smtClean="0">
                <a:solidFill>
                  <a:srgbClr val="FFFF00"/>
                </a:solidFill>
              </a:rPr>
              <a:t>1800 FL3</a:t>
            </a:r>
          </a:p>
          <a:p>
            <a:pPr algn="just"/>
            <a:r>
              <a:rPr lang="en-US" sz="1200" b="1" noProof="1" smtClean="0">
                <a:solidFill>
                  <a:srgbClr val="FFFF00"/>
                </a:solidFill>
              </a:rPr>
              <a:t>18 Lacs FL4</a:t>
            </a:r>
            <a:endParaRPr lang="en-US" sz="1200" b="1" noProof="1">
              <a:solidFill>
                <a:srgbClr val="FFFF00"/>
              </a:solidFill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="" xmlns:a16="http://schemas.microsoft.com/office/drawing/2014/main" id="{D02C0118-5F44-481F-A1DE-AD0BBD8E75AE}"/>
              </a:ext>
            </a:extLst>
          </p:cNvPr>
          <p:cNvSpPr txBox="1"/>
          <p:nvPr/>
        </p:nvSpPr>
        <p:spPr>
          <a:xfrm rot="18408961">
            <a:off x="3766192" y="4200052"/>
            <a:ext cx="803063" cy="461665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pPr algn="just"/>
            <a:r>
              <a:rPr lang="en-US" sz="1200" b="1" noProof="1" smtClean="0">
                <a:solidFill>
                  <a:srgbClr val="FFFF00"/>
                </a:solidFill>
              </a:rPr>
              <a:t>1200 FL3</a:t>
            </a:r>
          </a:p>
          <a:p>
            <a:pPr algn="just"/>
            <a:r>
              <a:rPr lang="en-US" sz="1200" b="1" noProof="1" smtClean="0">
                <a:solidFill>
                  <a:srgbClr val="FFFF00"/>
                </a:solidFill>
              </a:rPr>
              <a:t>12Lacs  FL4</a:t>
            </a:r>
            <a:endParaRPr lang="en-US" sz="1200" b="1" noProof="1">
              <a:solidFill>
                <a:srgbClr val="FFFF00"/>
              </a:solidFill>
            </a:endParaRPr>
          </a:p>
        </p:txBody>
      </p:sp>
      <p:cxnSp>
        <p:nvCxnSpPr>
          <p:cNvPr id="66" name="Elbow Connector 65"/>
          <p:cNvCxnSpPr/>
          <p:nvPr/>
        </p:nvCxnSpPr>
        <p:spPr>
          <a:xfrm rot="16200000" flipH="1">
            <a:off x="6642426" y="5585652"/>
            <a:ext cx="278018" cy="873748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1173446" y="6356350"/>
            <a:ext cx="4114800" cy="365125"/>
          </a:xfrm>
        </p:spPr>
        <p:txBody>
          <a:bodyPr/>
          <a:lstStyle/>
          <a:p>
            <a:r>
              <a:rPr lang="en-US" dirty="0" smtClean="0"/>
              <a:t>Confidential and Proprietary. Copyright (c) by </a:t>
            </a:r>
            <a:r>
              <a:rPr lang="en-US" dirty="0" err="1" smtClean="0"/>
              <a:t>TrueVibez</a:t>
            </a:r>
            <a:r>
              <a:rPr lang="en-US" dirty="0" smtClean="0"/>
              <a:t> 2020</a:t>
            </a:r>
            <a:endParaRPr lang="en-US" dirty="0"/>
          </a:p>
        </p:txBody>
      </p:sp>
      <p:cxnSp>
        <p:nvCxnSpPr>
          <p:cNvPr id="40" name="Elbow Connector 39"/>
          <p:cNvCxnSpPr/>
          <p:nvPr/>
        </p:nvCxnSpPr>
        <p:spPr>
          <a:xfrm rot="16200000" flipH="1">
            <a:off x="6637660" y="5809491"/>
            <a:ext cx="278018" cy="873748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>
            <a:off x="6339795" y="5643592"/>
            <a:ext cx="873748" cy="134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1528697" y="6356350"/>
            <a:ext cx="407000" cy="365125"/>
          </a:xfrm>
        </p:spPr>
        <p:txBody>
          <a:bodyPr/>
          <a:lstStyle/>
          <a:p>
            <a:fld id="{D4960F7B-5716-4810-A91D-46252C2EC1F4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7043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32230" y="217715"/>
            <a:ext cx="11698514" cy="6415314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258" y="246743"/>
            <a:ext cx="856343" cy="7914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58" y="1071676"/>
            <a:ext cx="841375" cy="7621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258" y="1863347"/>
            <a:ext cx="827542" cy="7370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531" y="2544923"/>
            <a:ext cx="764042" cy="75829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1335" y="3298262"/>
            <a:ext cx="778132" cy="79973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335" y="4070762"/>
            <a:ext cx="832757" cy="93685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7630" y="4933765"/>
            <a:ext cx="721506" cy="7588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2894" y="5716162"/>
            <a:ext cx="735013" cy="804117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146630" y="224441"/>
            <a:ext cx="94900" cy="640858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17" name="TextBox 16"/>
          <p:cNvSpPr txBox="1"/>
          <p:nvPr/>
        </p:nvSpPr>
        <p:spPr>
          <a:xfrm>
            <a:off x="1622889" y="368959"/>
            <a:ext cx="373288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dirty="0" smtClean="0">
                <a:solidFill>
                  <a:srgbClr val="002060"/>
                </a:solidFill>
                <a:latin typeface="Arial Black" panose="020B0A04020102020204" pitchFamily="34" charset="0"/>
              </a:rPr>
              <a:t>Revenue Model</a:t>
            </a: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1214764" y="1014084"/>
            <a:ext cx="10717419" cy="24128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11700430" y="229638"/>
            <a:ext cx="232913" cy="7796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8</a:t>
            </a:fld>
            <a:endParaRPr lang="en-US" dirty="0"/>
          </a:p>
        </p:txBody>
      </p:sp>
      <p:sp>
        <p:nvSpPr>
          <p:cNvPr id="22" name="Footer Placeholder 1"/>
          <p:cNvSpPr txBox="1">
            <a:spLocks/>
          </p:cNvSpPr>
          <p:nvPr/>
        </p:nvSpPr>
        <p:spPr>
          <a:xfrm>
            <a:off x="1255039" y="6063932"/>
            <a:ext cx="105236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 smtClean="0">
                <a:solidFill>
                  <a:srgbClr val="7030A0"/>
                </a:solidFill>
              </a:rPr>
              <a:t>** Considering pan-India growth opportunities, this model is feasible to sustain for 7-10 years, along with further innovations &amp; industry evolutions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30965" y="1020296"/>
            <a:ext cx="10686331" cy="5042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551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32230" y="217715"/>
            <a:ext cx="11698514" cy="6415314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258" y="246743"/>
            <a:ext cx="856343" cy="7914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58" y="1071676"/>
            <a:ext cx="841375" cy="7621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258" y="1863347"/>
            <a:ext cx="827542" cy="7370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531" y="2544923"/>
            <a:ext cx="764042" cy="75829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1335" y="3298262"/>
            <a:ext cx="778132" cy="79973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335" y="4070762"/>
            <a:ext cx="832757" cy="93685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7630" y="4933765"/>
            <a:ext cx="721506" cy="7588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2894" y="5716162"/>
            <a:ext cx="735013" cy="804117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146630" y="224441"/>
            <a:ext cx="94900" cy="640858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17" name="TextBox 16"/>
          <p:cNvSpPr txBox="1"/>
          <p:nvPr/>
        </p:nvSpPr>
        <p:spPr>
          <a:xfrm>
            <a:off x="1622889" y="368959"/>
            <a:ext cx="995361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dirty="0" smtClean="0">
                <a:solidFill>
                  <a:srgbClr val="002060"/>
                </a:solidFill>
                <a:latin typeface="Arial Black" panose="020B0A04020102020204" pitchFamily="34" charset="0"/>
              </a:rPr>
              <a:t>Capital Investment &amp; Operational Expenditure</a:t>
            </a: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1214764" y="1014084"/>
            <a:ext cx="10717419" cy="24128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11700430" y="229638"/>
            <a:ext cx="232913" cy="7796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4626892" y="6337077"/>
            <a:ext cx="10523654" cy="365125"/>
          </a:xfrm>
        </p:spPr>
        <p:txBody>
          <a:bodyPr/>
          <a:lstStyle/>
          <a:p>
            <a:pPr algn="l"/>
            <a:r>
              <a:rPr lang="en-US" dirty="0"/>
              <a:t>Confidential and Proprietary. Copyright (c) by </a:t>
            </a:r>
            <a:r>
              <a:rPr lang="en-US" dirty="0" err="1"/>
              <a:t>TrueVibez</a:t>
            </a:r>
            <a:r>
              <a:rPr lang="en-US" dirty="0"/>
              <a:t> 2020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9</a:t>
            </a:fld>
            <a:endParaRPr lang="en-US" dirty="0"/>
          </a:p>
        </p:txBody>
      </p:sp>
      <p:sp>
        <p:nvSpPr>
          <p:cNvPr id="22" name="Footer Placeholder 1"/>
          <p:cNvSpPr txBox="1">
            <a:spLocks/>
          </p:cNvSpPr>
          <p:nvPr/>
        </p:nvSpPr>
        <p:spPr>
          <a:xfrm>
            <a:off x="1255039" y="6068685"/>
            <a:ext cx="105236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 smtClean="0">
                <a:solidFill>
                  <a:srgbClr val="7030A0"/>
                </a:solidFill>
              </a:rPr>
              <a:t>** Considering pan-India growth opportunities, this model is feasible to sustain for 7-10 years, along with further innovations &amp; industry evolutions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60940" y="1279520"/>
            <a:ext cx="9372600" cy="48387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55395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18548</TotalTime>
  <Words>1332</Words>
  <Application>Microsoft Office PowerPoint</Application>
  <PresentationFormat>Widescreen</PresentationFormat>
  <Paragraphs>258</Paragraphs>
  <Slides>18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Arial Black</vt:lpstr>
      <vt:lpstr>Calibri</vt:lpstr>
      <vt:lpstr>Calibri Light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Hp</dc:creator>
  <cp:lastModifiedBy>Microsoft account</cp:lastModifiedBy>
  <cp:revision>195</cp:revision>
  <cp:lastPrinted>2021-03-11T12:21:30Z</cp:lastPrinted>
  <dcterms:created xsi:type="dcterms:W3CDTF">2020-06-12T02:29:26Z</dcterms:created>
  <dcterms:modified xsi:type="dcterms:W3CDTF">2021-03-11T12:51:57Z</dcterms:modified>
</cp:coreProperties>
</file>